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8"/>
  </p:notesMasterIdLst>
  <p:handoutMasterIdLst>
    <p:handoutMasterId r:id="rId129"/>
  </p:handoutMasterIdLst>
  <p:sldIdLst>
    <p:sldId id="569" r:id="rId2"/>
    <p:sldId id="517" r:id="rId3"/>
    <p:sldId id="548" r:id="rId4"/>
    <p:sldId id="570" r:id="rId5"/>
    <p:sldId id="599" r:id="rId6"/>
    <p:sldId id="518" r:id="rId7"/>
    <p:sldId id="525" r:id="rId8"/>
    <p:sldId id="535" r:id="rId9"/>
    <p:sldId id="536" r:id="rId10"/>
    <p:sldId id="602" r:id="rId11"/>
    <p:sldId id="526" r:id="rId12"/>
    <p:sldId id="571" r:id="rId13"/>
    <p:sldId id="572" r:id="rId14"/>
    <p:sldId id="521" r:id="rId15"/>
    <p:sldId id="520" r:id="rId16"/>
    <p:sldId id="522" r:id="rId17"/>
    <p:sldId id="523" r:id="rId18"/>
    <p:sldId id="527" r:id="rId19"/>
    <p:sldId id="530" r:id="rId20"/>
    <p:sldId id="528" r:id="rId21"/>
    <p:sldId id="531" r:id="rId22"/>
    <p:sldId id="529" r:id="rId23"/>
    <p:sldId id="532" r:id="rId24"/>
    <p:sldId id="549" r:id="rId25"/>
    <p:sldId id="550" r:id="rId26"/>
    <p:sldId id="534" r:id="rId27"/>
    <p:sldId id="603" r:id="rId28"/>
    <p:sldId id="604" r:id="rId29"/>
    <p:sldId id="552" r:id="rId30"/>
    <p:sldId id="606" r:id="rId31"/>
    <p:sldId id="551" r:id="rId32"/>
    <p:sldId id="553" r:id="rId33"/>
    <p:sldId id="560" r:id="rId34"/>
    <p:sldId id="573" r:id="rId35"/>
    <p:sldId id="538" r:id="rId36"/>
    <p:sldId id="539" r:id="rId37"/>
    <p:sldId id="540" r:id="rId38"/>
    <p:sldId id="541" r:id="rId39"/>
    <p:sldId id="558" r:id="rId40"/>
    <p:sldId id="561" r:id="rId41"/>
    <p:sldId id="567" r:id="rId42"/>
    <p:sldId id="568" r:id="rId43"/>
    <p:sldId id="608" r:id="rId44"/>
    <p:sldId id="566" r:id="rId45"/>
    <p:sldId id="576" r:id="rId46"/>
    <p:sldId id="559" r:id="rId47"/>
    <p:sldId id="556" r:id="rId48"/>
    <p:sldId id="564" r:id="rId49"/>
    <p:sldId id="547" r:id="rId50"/>
    <p:sldId id="607" r:id="rId51"/>
    <p:sldId id="609" r:id="rId52"/>
    <p:sldId id="610" r:id="rId53"/>
    <p:sldId id="611" r:id="rId54"/>
    <p:sldId id="613" r:id="rId55"/>
    <p:sldId id="624" r:id="rId56"/>
    <p:sldId id="575" r:id="rId57"/>
    <p:sldId id="614" r:id="rId58"/>
    <p:sldId id="616" r:id="rId59"/>
    <p:sldId id="574" r:id="rId60"/>
    <p:sldId id="617" r:id="rId61"/>
    <p:sldId id="565" r:id="rId62"/>
    <p:sldId id="618" r:id="rId63"/>
    <p:sldId id="619" r:id="rId64"/>
    <p:sldId id="620" r:id="rId65"/>
    <p:sldId id="625" r:id="rId66"/>
    <p:sldId id="621" r:id="rId67"/>
    <p:sldId id="622" r:id="rId68"/>
    <p:sldId id="637" r:id="rId69"/>
    <p:sldId id="623" r:id="rId70"/>
    <p:sldId id="577" r:id="rId71"/>
    <p:sldId id="631" r:id="rId72"/>
    <p:sldId id="632" r:id="rId73"/>
    <p:sldId id="633" r:id="rId74"/>
    <p:sldId id="634" r:id="rId75"/>
    <p:sldId id="635" r:id="rId76"/>
    <p:sldId id="578" r:id="rId77"/>
    <p:sldId id="630" r:id="rId78"/>
    <p:sldId id="579" r:id="rId79"/>
    <p:sldId id="636" r:id="rId80"/>
    <p:sldId id="580" r:id="rId81"/>
    <p:sldId id="581" r:id="rId82"/>
    <p:sldId id="582" r:id="rId83"/>
    <p:sldId id="626" r:id="rId84"/>
    <p:sldId id="627" r:id="rId85"/>
    <p:sldId id="670" r:id="rId86"/>
    <p:sldId id="675" r:id="rId87"/>
    <p:sldId id="676" r:id="rId88"/>
    <p:sldId id="671" r:id="rId89"/>
    <p:sldId id="672" r:id="rId90"/>
    <p:sldId id="673" r:id="rId91"/>
    <p:sldId id="586" r:id="rId92"/>
    <p:sldId id="668" r:id="rId93"/>
    <p:sldId id="669" r:id="rId94"/>
    <p:sldId id="674" r:id="rId95"/>
    <p:sldId id="643" r:id="rId96"/>
    <p:sldId id="644" r:id="rId97"/>
    <p:sldId id="646" r:id="rId98"/>
    <p:sldId id="645" r:id="rId99"/>
    <p:sldId id="649" r:id="rId100"/>
    <p:sldId id="648" r:id="rId101"/>
    <p:sldId id="647" r:id="rId102"/>
    <p:sldId id="589" r:id="rId103"/>
    <p:sldId id="661" r:id="rId104"/>
    <p:sldId id="662" r:id="rId105"/>
    <p:sldId id="590" r:id="rId106"/>
    <p:sldId id="650" r:id="rId107"/>
    <p:sldId id="651" r:id="rId108"/>
    <p:sldId id="652" r:id="rId109"/>
    <p:sldId id="654" r:id="rId110"/>
    <p:sldId id="653" r:id="rId111"/>
    <p:sldId id="591" r:id="rId112"/>
    <p:sldId id="664" r:id="rId113"/>
    <p:sldId id="592" r:id="rId114"/>
    <p:sldId id="667" r:id="rId115"/>
    <p:sldId id="665" r:id="rId116"/>
    <p:sldId id="593" r:id="rId117"/>
    <p:sldId id="678" r:id="rId118"/>
    <p:sldId id="681" r:id="rId119"/>
    <p:sldId id="656" r:id="rId120"/>
    <p:sldId id="655" r:id="rId121"/>
    <p:sldId id="679" r:id="rId122"/>
    <p:sldId id="680" r:id="rId123"/>
    <p:sldId id="595" r:id="rId124"/>
    <p:sldId id="596" r:id="rId125"/>
    <p:sldId id="597" r:id="rId126"/>
    <p:sldId id="598" r:id="rId127"/>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3025">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66FF"/>
    <a:srgbClr val="2A8487"/>
    <a:srgbClr val="1C5A61"/>
    <a:srgbClr val="0C6D9C"/>
    <a:srgbClr val="FF0000"/>
    <a:srgbClr val="CC3300"/>
    <a:srgbClr val="F5F5F5"/>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87433" autoAdjust="0"/>
  </p:normalViewPr>
  <p:slideViewPr>
    <p:cSldViewPr>
      <p:cViewPr varScale="1">
        <p:scale>
          <a:sx n="61" d="100"/>
          <a:sy n="61" d="100"/>
        </p:scale>
        <p:origin x="1458" y="78"/>
      </p:cViewPr>
      <p:guideLst>
        <p:guide orient="horz" pos="2160"/>
        <p:guide pos="2736"/>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840" y="-66"/>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8" Type="http://schemas.openxmlformats.org/officeDocument/2006/relationships/slide" Target="slides/slide82.xml"/><Relationship Id="rId13" Type="http://schemas.openxmlformats.org/officeDocument/2006/relationships/slide" Target="slides/slide113.xml"/><Relationship Id="rId3" Type="http://schemas.openxmlformats.org/officeDocument/2006/relationships/slide" Target="slides/slide45.xml"/><Relationship Id="rId7" Type="http://schemas.openxmlformats.org/officeDocument/2006/relationships/slide" Target="slides/slide81.xml"/><Relationship Id="rId12" Type="http://schemas.openxmlformats.org/officeDocument/2006/relationships/slide" Target="slides/slide111.xml"/><Relationship Id="rId2" Type="http://schemas.openxmlformats.org/officeDocument/2006/relationships/slide" Target="slides/slide42.xml"/><Relationship Id="rId1" Type="http://schemas.openxmlformats.org/officeDocument/2006/relationships/slide" Target="slides/slide41.xml"/><Relationship Id="rId6" Type="http://schemas.openxmlformats.org/officeDocument/2006/relationships/slide" Target="slides/slide80.xml"/><Relationship Id="rId11" Type="http://schemas.openxmlformats.org/officeDocument/2006/relationships/slide" Target="slides/slide105.xml"/><Relationship Id="rId5" Type="http://schemas.openxmlformats.org/officeDocument/2006/relationships/slide" Target="slides/slide78.xml"/><Relationship Id="rId15" Type="http://schemas.openxmlformats.org/officeDocument/2006/relationships/slide" Target="slides/slide123.xml"/><Relationship Id="rId10" Type="http://schemas.openxmlformats.org/officeDocument/2006/relationships/slide" Target="slides/slide102.xml"/><Relationship Id="rId4" Type="http://schemas.openxmlformats.org/officeDocument/2006/relationships/slide" Target="slides/slide70.xml"/><Relationship Id="rId9" Type="http://schemas.openxmlformats.org/officeDocument/2006/relationships/slide" Target="slides/slide91.xml"/><Relationship Id="rId14" Type="http://schemas.openxmlformats.org/officeDocument/2006/relationships/slide" Target="slides/slide1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A7F12-F74B-41E3-A02D-A3F6A64EBDF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F70963A-1738-4912-B775-C767D1164784}">
      <dgm:prSet phldrT="[Text]"/>
      <dgm:spPr/>
      <dgm:t>
        <a:bodyPr/>
        <a:lstStyle/>
        <a:p>
          <a:r>
            <a:rPr lang="en-US" dirty="0" smtClean="0"/>
            <a:t>Ordered?</a:t>
          </a:r>
          <a:endParaRPr lang="en-US" dirty="0"/>
        </a:p>
      </dgm:t>
    </dgm:pt>
    <dgm:pt modelId="{CB42E031-ECBB-47C3-B8A4-4766D6300272}" type="parTrans" cxnId="{75E9546C-BDCD-4B5B-96F7-B630CC68C1A1}">
      <dgm:prSet/>
      <dgm:spPr/>
      <dgm:t>
        <a:bodyPr/>
        <a:lstStyle/>
        <a:p>
          <a:endParaRPr lang="en-US"/>
        </a:p>
      </dgm:t>
    </dgm:pt>
    <dgm:pt modelId="{EDF6C399-2933-4E44-A228-DD97B14C3081}" type="sibTrans" cxnId="{75E9546C-BDCD-4B5B-96F7-B630CC68C1A1}">
      <dgm:prSet/>
      <dgm:spPr/>
      <dgm:t>
        <a:bodyPr/>
        <a:lstStyle/>
        <a:p>
          <a:endParaRPr lang="en-US"/>
        </a:p>
      </dgm:t>
    </dgm:pt>
    <dgm:pt modelId="{3A3846D4-58C7-4EF8-82AE-F782AA036D27}">
      <dgm:prSet phldrT="[Text]"/>
      <dgm:spPr/>
      <dgm:t>
        <a:bodyPr/>
        <a:lstStyle/>
        <a:p>
          <a:r>
            <a:rPr lang="en-US" b="1" dirty="0" smtClean="0">
              <a:solidFill>
                <a:srgbClr val="FFFF00"/>
              </a:solidFill>
            </a:rPr>
            <a:t>Yes</a:t>
          </a:r>
          <a:r>
            <a:rPr lang="en-US" dirty="0" smtClean="0"/>
            <a:t>. </a:t>
          </a:r>
        </a:p>
        <a:p>
          <a:r>
            <a:rPr lang="en-US" dirty="0" smtClean="0"/>
            <a:t>Equally Spaced?</a:t>
          </a:r>
          <a:endParaRPr lang="en-US" dirty="0"/>
        </a:p>
      </dgm:t>
    </dgm:pt>
    <dgm:pt modelId="{78604591-C20E-4D07-8DCC-3459FCC7EFF7}" type="parTrans" cxnId="{6653AEE7-610D-41A6-ADE6-6B4EC8D949AD}">
      <dgm:prSet/>
      <dgm:spPr/>
      <dgm:t>
        <a:bodyPr/>
        <a:lstStyle/>
        <a:p>
          <a:endParaRPr lang="en-US"/>
        </a:p>
      </dgm:t>
    </dgm:pt>
    <dgm:pt modelId="{2C4BA362-88DA-403E-9D23-6F77368D06B6}" type="sibTrans" cxnId="{6653AEE7-610D-41A6-ADE6-6B4EC8D949AD}">
      <dgm:prSet/>
      <dgm:spPr/>
      <dgm:t>
        <a:bodyPr/>
        <a:lstStyle/>
        <a:p>
          <a:endParaRPr lang="en-US"/>
        </a:p>
      </dgm:t>
    </dgm:pt>
    <dgm:pt modelId="{1E6B8056-8772-49DE-BF24-FDEC53BF6178}">
      <dgm:prSet phldrT="[Text]"/>
      <dgm:spPr/>
      <dgm:t>
        <a:bodyPr/>
        <a:lstStyle/>
        <a:p>
          <a:r>
            <a:rPr lang="en-US" b="1" dirty="0" smtClean="0">
              <a:solidFill>
                <a:srgbClr val="FFFF00"/>
              </a:solidFill>
            </a:rPr>
            <a:t>No</a:t>
          </a:r>
          <a:r>
            <a:rPr lang="en-US" dirty="0" smtClean="0"/>
            <a:t>. </a:t>
          </a:r>
        </a:p>
        <a:p>
          <a:r>
            <a:rPr lang="en-US" dirty="0" smtClean="0"/>
            <a:t>Nominal</a:t>
          </a:r>
          <a:endParaRPr lang="en-US" dirty="0"/>
        </a:p>
      </dgm:t>
    </dgm:pt>
    <dgm:pt modelId="{23B951E0-D6D7-4FC0-88E6-7F6E478ADC79}" type="parTrans" cxnId="{61038B3B-1A84-4DD0-910A-8FF9546E960B}">
      <dgm:prSet/>
      <dgm:spPr/>
      <dgm:t>
        <a:bodyPr/>
        <a:lstStyle/>
        <a:p>
          <a:endParaRPr lang="en-US"/>
        </a:p>
      </dgm:t>
    </dgm:pt>
    <dgm:pt modelId="{D46295F1-6AA0-4243-93E8-8733D369D4C6}" type="sibTrans" cxnId="{61038B3B-1A84-4DD0-910A-8FF9546E960B}">
      <dgm:prSet/>
      <dgm:spPr/>
      <dgm:t>
        <a:bodyPr/>
        <a:lstStyle/>
        <a:p>
          <a:endParaRPr lang="en-US"/>
        </a:p>
      </dgm:t>
    </dgm:pt>
    <dgm:pt modelId="{96BE83DD-C27C-44C7-B028-5B0767637E23}">
      <dgm:prSet phldrT="[Text]"/>
      <dgm:spPr/>
      <dgm:t>
        <a:bodyPr/>
        <a:lstStyle/>
        <a:p>
          <a:r>
            <a:rPr lang="en-US" b="1" dirty="0" smtClean="0">
              <a:solidFill>
                <a:srgbClr val="FFFF00"/>
              </a:solidFill>
            </a:rPr>
            <a:t>Yes</a:t>
          </a:r>
          <a:r>
            <a:rPr lang="en-US" dirty="0" smtClean="0"/>
            <a:t>. </a:t>
          </a:r>
        </a:p>
        <a:p>
          <a:r>
            <a:rPr lang="en-US" dirty="0" smtClean="0"/>
            <a:t>Zero means none?</a:t>
          </a:r>
          <a:endParaRPr lang="en-US" dirty="0"/>
        </a:p>
      </dgm:t>
    </dgm:pt>
    <dgm:pt modelId="{76427005-315A-419C-881F-27B667A97781}" type="parTrans" cxnId="{6A0BE124-3B11-4392-875E-1AAC2E79A51E}">
      <dgm:prSet/>
      <dgm:spPr/>
      <dgm:t>
        <a:bodyPr/>
        <a:lstStyle/>
        <a:p>
          <a:endParaRPr lang="en-US"/>
        </a:p>
      </dgm:t>
    </dgm:pt>
    <dgm:pt modelId="{C01F8672-2CB7-4884-A0C6-D9BC58E8CA3D}" type="sibTrans" cxnId="{6A0BE124-3B11-4392-875E-1AAC2E79A51E}">
      <dgm:prSet/>
      <dgm:spPr/>
      <dgm:t>
        <a:bodyPr/>
        <a:lstStyle/>
        <a:p>
          <a:endParaRPr lang="en-US"/>
        </a:p>
      </dgm:t>
    </dgm:pt>
    <dgm:pt modelId="{0579A2F2-939B-400E-88ED-6806CC7B0F63}">
      <dgm:prSet phldrT="[Text]"/>
      <dgm:spPr/>
      <dgm:t>
        <a:bodyPr/>
        <a:lstStyle/>
        <a:p>
          <a:r>
            <a:rPr lang="en-US" b="1" dirty="0" smtClean="0">
              <a:solidFill>
                <a:srgbClr val="FFFF00"/>
              </a:solidFill>
            </a:rPr>
            <a:t>No.</a:t>
          </a:r>
        </a:p>
        <a:p>
          <a:r>
            <a:rPr lang="en-US" dirty="0" smtClean="0"/>
            <a:t>Ordinal</a:t>
          </a:r>
          <a:endParaRPr lang="en-US" dirty="0"/>
        </a:p>
      </dgm:t>
    </dgm:pt>
    <dgm:pt modelId="{D3D03160-06BC-41D4-BCBC-9580C7EEB9B7}" type="parTrans" cxnId="{AD1198BB-09B0-41DC-B8D3-BD15CF6AF5FF}">
      <dgm:prSet/>
      <dgm:spPr/>
      <dgm:t>
        <a:bodyPr/>
        <a:lstStyle/>
        <a:p>
          <a:endParaRPr lang="en-US"/>
        </a:p>
      </dgm:t>
    </dgm:pt>
    <dgm:pt modelId="{1B1A64DF-9796-44AE-AF03-EFCB4B5FE26B}" type="sibTrans" cxnId="{AD1198BB-09B0-41DC-B8D3-BD15CF6AF5FF}">
      <dgm:prSet/>
      <dgm:spPr/>
      <dgm:t>
        <a:bodyPr/>
        <a:lstStyle/>
        <a:p>
          <a:endParaRPr lang="en-US"/>
        </a:p>
      </dgm:t>
    </dgm:pt>
    <dgm:pt modelId="{B64AC3A2-64D1-44AF-BEC7-A2C0BC5DADA1}">
      <dgm:prSet phldrT="[Text]"/>
      <dgm:spPr/>
      <dgm:t>
        <a:bodyPr/>
        <a:lstStyle/>
        <a:p>
          <a:r>
            <a:rPr lang="en-US" b="1" dirty="0" smtClean="0">
              <a:solidFill>
                <a:srgbClr val="FFFF00"/>
              </a:solidFill>
            </a:rPr>
            <a:t>Yes.</a:t>
          </a:r>
          <a:r>
            <a:rPr lang="en-US" dirty="0" smtClean="0"/>
            <a:t> </a:t>
          </a:r>
        </a:p>
        <a:p>
          <a:r>
            <a:rPr lang="en-US" dirty="0" smtClean="0"/>
            <a:t>Ratio</a:t>
          </a:r>
          <a:endParaRPr lang="en-US" dirty="0"/>
        </a:p>
      </dgm:t>
    </dgm:pt>
    <dgm:pt modelId="{7F6957AF-E7BC-4536-ACD2-6C13E70CCCC4}" type="parTrans" cxnId="{F64A0CCB-52DB-4E1D-8F28-03967349CCF7}">
      <dgm:prSet/>
      <dgm:spPr/>
      <dgm:t>
        <a:bodyPr/>
        <a:lstStyle/>
        <a:p>
          <a:endParaRPr lang="en-US"/>
        </a:p>
      </dgm:t>
    </dgm:pt>
    <dgm:pt modelId="{6EA3B9A7-47B8-4C95-BEC4-935C5B73325F}" type="sibTrans" cxnId="{F64A0CCB-52DB-4E1D-8F28-03967349CCF7}">
      <dgm:prSet/>
      <dgm:spPr/>
      <dgm:t>
        <a:bodyPr/>
        <a:lstStyle/>
        <a:p>
          <a:endParaRPr lang="en-US"/>
        </a:p>
      </dgm:t>
    </dgm:pt>
    <dgm:pt modelId="{42D596D4-B926-44D8-8824-5112E254EAF6}">
      <dgm:prSet phldrT="[Text]"/>
      <dgm:spPr/>
      <dgm:t>
        <a:bodyPr/>
        <a:lstStyle/>
        <a:p>
          <a:r>
            <a:rPr lang="en-US" b="1" dirty="0" smtClean="0">
              <a:solidFill>
                <a:srgbClr val="FFFF00"/>
              </a:solidFill>
            </a:rPr>
            <a:t>No.</a:t>
          </a:r>
          <a:r>
            <a:rPr lang="en-US" dirty="0" smtClean="0"/>
            <a:t> </a:t>
          </a:r>
        </a:p>
        <a:p>
          <a:r>
            <a:rPr lang="en-US" dirty="0" smtClean="0"/>
            <a:t>Interval</a:t>
          </a:r>
          <a:endParaRPr lang="en-US" dirty="0"/>
        </a:p>
      </dgm:t>
    </dgm:pt>
    <dgm:pt modelId="{2E712600-26ED-4407-965F-35341347E77A}" type="parTrans" cxnId="{CA89554C-ED8B-4BBD-9332-340365AFA580}">
      <dgm:prSet/>
      <dgm:spPr/>
      <dgm:t>
        <a:bodyPr/>
        <a:lstStyle/>
        <a:p>
          <a:endParaRPr lang="en-US"/>
        </a:p>
      </dgm:t>
    </dgm:pt>
    <dgm:pt modelId="{E68C5D14-3713-49D4-9BB1-D575F34AD306}" type="sibTrans" cxnId="{CA89554C-ED8B-4BBD-9332-340365AFA580}">
      <dgm:prSet/>
      <dgm:spPr/>
      <dgm:t>
        <a:bodyPr/>
        <a:lstStyle/>
        <a:p>
          <a:endParaRPr lang="en-US"/>
        </a:p>
      </dgm:t>
    </dgm:pt>
    <dgm:pt modelId="{8D6CB896-B3DC-433D-93A3-F10CD5104A8A}" type="pres">
      <dgm:prSet presAssocID="{A33A7F12-F74B-41E3-A02D-A3F6A64EBDF6}" presName="diagram" presStyleCnt="0">
        <dgm:presLayoutVars>
          <dgm:chPref val="1"/>
          <dgm:dir/>
          <dgm:animOne val="branch"/>
          <dgm:animLvl val="lvl"/>
          <dgm:resizeHandles val="exact"/>
        </dgm:presLayoutVars>
      </dgm:prSet>
      <dgm:spPr/>
      <dgm:t>
        <a:bodyPr/>
        <a:lstStyle/>
        <a:p>
          <a:endParaRPr lang="en-US"/>
        </a:p>
      </dgm:t>
    </dgm:pt>
    <dgm:pt modelId="{7893959A-D98E-42B2-B290-8613E620C4B0}" type="pres">
      <dgm:prSet presAssocID="{7F70963A-1738-4912-B775-C767D1164784}" presName="root1" presStyleCnt="0"/>
      <dgm:spPr/>
    </dgm:pt>
    <dgm:pt modelId="{E1FF61AB-2A07-4665-A52F-E83F4488CF63}" type="pres">
      <dgm:prSet presAssocID="{7F70963A-1738-4912-B775-C767D1164784}" presName="LevelOneTextNode" presStyleLbl="node0" presStyleIdx="0" presStyleCnt="1">
        <dgm:presLayoutVars>
          <dgm:chPref val="3"/>
        </dgm:presLayoutVars>
      </dgm:prSet>
      <dgm:spPr/>
      <dgm:t>
        <a:bodyPr/>
        <a:lstStyle/>
        <a:p>
          <a:endParaRPr lang="en-US"/>
        </a:p>
      </dgm:t>
    </dgm:pt>
    <dgm:pt modelId="{41888808-2D14-4C13-A804-9E1AB069822D}" type="pres">
      <dgm:prSet presAssocID="{7F70963A-1738-4912-B775-C767D1164784}" presName="level2hierChild" presStyleCnt="0"/>
      <dgm:spPr/>
    </dgm:pt>
    <dgm:pt modelId="{EF966408-DCAB-43E4-AE9F-9840CC959324}" type="pres">
      <dgm:prSet presAssocID="{78604591-C20E-4D07-8DCC-3459FCC7EFF7}" presName="conn2-1" presStyleLbl="parChTrans1D2" presStyleIdx="0" presStyleCnt="2"/>
      <dgm:spPr/>
      <dgm:t>
        <a:bodyPr/>
        <a:lstStyle/>
        <a:p>
          <a:endParaRPr lang="en-US"/>
        </a:p>
      </dgm:t>
    </dgm:pt>
    <dgm:pt modelId="{31141750-1E96-404D-80CD-AFBECD07D0F5}" type="pres">
      <dgm:prSet presAssocID="{78604591-C20E-4D07-8DCC-3459FCC7EFF7}" presName="connTx" presStyleLbl="parChTrans1D2" presStyleIdx="0" presStyleCnt="2"/>
      <dgm:spPr/>
      <dgm:t>
        <a:bodyPr/>
        <a:lstStyle/>
        <a:p>
          <a:endParaRPr lang="en-US"/>
        </a:p>
      </dgm:t>
    </dgm:pt>
    <dgm:pt modelId="{0E732C4D-63F9-4224-9697-8D7758D106D0}" type="pres">
      <dgm:prSet presAssocID="{3A3846D4-58C7-4EF8-82AE-F782AA036D27}" presName="root2" presStyleCnt="0"/>
      <dgm:spPr/>
    </dgm:pt>
    <dgm:pt modelId="{1B7F65B2-FB7A-49EA-9552-1560B677A025}" type="pres">
      <dgm:prSet presAssocID="{3A3846D4-58C7-4EF8-82AE-F782AA036D27}" presName="LevelTwoTextNode" presStyleLbl="node2" presStyleIdx="0" presStyleCnt="2">
        <dgm:presLayoutVars>
          <dgm:chPref val="3"/>
        </dgm:presLayoutVars>
      </dgm:prSet>
      <dgm:spPr/>
      <dgm:t>
        <a:bodyPr/>
        <a:lstStyle/>
        <a:p>
          <a:endParaRPr lang="en-US"/>
        </a:p>
      </dgm:t>
    </dgm:pt>
    <dgm:pt modelId="{5672740E-936F-4682-82EF-BBFBF52B6FA4}" type="pres">
      <dgm:prSet presAssocID="{3A3846D4-58C7-4EF8-82AE-F782AA036D27}" presName="level3hierChild" presStyleCnt="0"/>
      <dgm:spPr/>
    </dgm:pt>
    <dgm:pt modelId="{63AB545C-5798-4440-A77F-CE62D7E329B7}" type="pres">
      <dgm:prSet presAssocID="{76427005-315A-419C-881F-27B667A97781}" presName="conn2-1" presStyleLbl="parChTrans1D3" presStyleIdx="0" presStyleCnt="2"/>
      <dgm:spPr/>
      <dgm:t>
        <a:bodyPr/>
        <a:lstStyle/>
        <a:p>
          <a:endParaRPr lang="en-US"/>
        </a:p>
      </dgm:t>
    </dgm:pt>
    <dgm:pt modelId="{EDAC29B6-0115-4FC0-8C5C-3D14AD3C04A2}" type="pres">
      <dgm:prSet presAssocID="{76427005-315A-419C-881F-27B667A97781}" presName="connTx" presStyleLbl="parChTrans1D3" presStyleIdx="0" presStyleCnt="2"/>
      <dgm:spPr/>
      <dgm:t>
        <a:bodyPr/>
        <a:lstStyle/>
        <a:p>
          <a:endParaRPr lang="en-US"/>
        </a:p>
      </dgm:t>
    </dgm:pt>
    <dgm:pt modelId="{6DBD977A-164A-432B-B595-292E1EC710D7}" type="pres">
      <dgm:prSet presAssocID="{96BE83DD-C27C-44C7-B028-5B0767637E23}" presName="root2" presStyleCnt="0"/>
      <dgm:spPr/>
    </dgm:pt>
    <dgm:pt modelId="{86F084A6-2F4D-46C5-BFA9-39C077B1A92E}" type="pres">
      <dgm:prSet presAssocID="{96BE83DD-C27C-44C7-B028-5B0767637E23}" presName="LevelTwoTextNode" presStyleLbl="node3" presStyleIdx="0" presStyleCnt="2">
        <dgm:presLayoutVars>
          <dgm:chPref val="3"/>
        </dgm:presLayoutVars>
      </dgm:prSet>
      <dgm:spPr/>
      <dgm:t>
        <a:bodyPr/>
        <a:lstStyle/>
        <a:p>
          <a:endParaRPr lang="en-US"/>
        </a:p>
      </dgm:t>
    </dgm:pt>
    <dgm:pt modelId="{1F8D21BC-C107-4F60-8080-04506203FFD1}" type="pres">
      <dgm:prSet presAssocID="{96BE83DD-C27C-44C7-B028-5B0767637E23}" presName="level3hierChild" presStyleCnt="0"/>
      <dgm:spPr/>
    </dgm:pt>
    <dgm:pt modelId="{2636511D-5051-4437-AB9B-DE782001E3DC}" type="pres">
      <dgm:prSet presAssocID="{7F6957AF-E7BC-4536-ACD2-6C13E70CCCC4}" presName="conn2-1" presStyleLbl="parChTrans1D4" presStyleIdx="0" presStyleCnt="2"/>
      <dgm:spPr/>
      <dgm:t>
        <a:bodyPr/>
        <a:lstStyle/>
        <a:p>
          <a:endParaRPr lang="en-US"/>
        </a:p>
      </dgm:t>
    </dgm:pt>
    <dgm:pt modelId="{B3A450A7-862B-46E4-BE4D-F79F28814151}" type="pres">
      <dgm:prSet presAssocID="{7F6957AF-E7BC-4536-ACD2-6C13E70CCCC4}" presName="connTx" presStyleLbl="parChTrans1D4" presStyleIdx="0" presStyleCnt="2"/>
      <dgm:spPr/>
      <dgm:t>
        <a:bodyPr/>
        <a:lstStyle/>
        <a:p>
          <a:endParaRPr lang="en-US"/>
        </a:p>
      </dgm:t>
    </dgm:pt>
    <dgm:pt modelId="{CF57E94E-93D2-43CF-AA9D-D3FB913EF1E8}" type="pres">
      <dgm:prSet presAssocID="{B64AC3A2-64D1-44AF-BEC7-A2C0BC5DADA1}" presName="root2" presStyleCnt="0"/>
      <dgm:spPr/>
    </dgm:pt>
    <dgm:pt modelId="{CFD3A5C2-212B-458B-A627-BC1339BC217D}" type="pres">
      <dgm:prSet presAssocID="{B64AC3A2-64D1-44AF-BEC7-A2C0BC5DADA1}" presName="LevelTwoTextNode" presStyleLbl="node4" presStyleIdx="0" presStyleCnt="2">
        <dgm:presLayoutVars>
          <dgm:chPref val="3"/>
        </dgm:presLayoutVars>
      </dgm:prSet>
      <dgm:spPr/>
      <dgm:t>
        <a:bodyPr/>
        <a:lstStyle/>
        <a:p>
          <a:endParaRPr lang="en-US"/>
        </a:p>
      </dgm:t>
    </dgm:pt>
    <dgm:pt modelId="{53166853-3310-4D74-883E-E6E37A0F8C1C}" type="pres">
      <dgm:prSet presAssocID="{B64AC3A2-64D1-44AF-BEC7-A2C0BC5DADA1}" presName="level3hierChild" presStyleCnt="0"/>
      <dgm:spPr/>
    </dgm:pt>
    <dgm:pt modelId="{A075B967-9434-42FD-9A5D-D8993CEA2BC3}" type="pres">
      <dgm:prSet presAssocID="{2E712600-26ED-4407-965F-35341347E77A}" presName="conn2-1" presStyleLbl="parChTrans1D4" presStyleIdx="1" presStyleCnt="2"/>
      <dgm:spPr/>
      <dgm:t>
        <a:bodyPr/>
        <a:lstStyle/>
        <a:p>
          <a:endParaRPr lang="en-US"/>
        </a:p>
      </dgm:t>
    </dgm:pt>
    <dgm:pt modelId="{B7931AF2-AF71-4BF5-8160-C2C6C17F2C8B}" type="pres">
      <dgm:prSet presAssocID="{2E712600-26ED-4407-965F-35341347E77A}" presName="connTx" presStyleLbl="parChTrans1D4" presStyleIdx="1" presStyleCnt="2"/>
      <dgm:spPr/>
      <dgm:t>
        <a:bodyPr/>
        <a:lstStyle/>
        <a:p>
          <a:endParaRPr lang="en-US"/>
        </a:p>
      </dgm:t>
    </dgm:pt>
    <dgm:pt modelId="{F0044C45-D7A9-4F23-809D-03289F435DE5}" type="pres">
      <dgm:prSet presAssocID="{42D596D4-B926-44D8-8824-5112E254EAF6}" presName="root2" presStyleCnt="0"/>
      <dgm:spPr/>
    </dgm:pt>
    <dgm:pt modelId="{4B0B78D3-1390-44F2-8774-12EBFAFF4101}" type="pres">
      <dgm:prSet presAssocID="{42D596D4-B926-44D8-8824-5112E254EAF6}" presName="LevelTwoTextNode" presStyleLbl="node4" presStyleIdx="1" presStyleCnt="2">
        <dgm:presLayoutVars>
          <dgm:chPref val="3"/>
        </dgm:presLayoutVars>
      </dgm:prSet>
      <dgm:spPr/>
      <dgm:t>
        <a:bodyPr/>
        <a:lstStyle/>
        <a:p>
          <a:endParaRPr lang="en-US"/>
        </a:p>
      </dgm:t>
    </dgm:pt>
    <dgm:pt modelId="{ADA81577-272D-4025-ABDC-964BA98E417C}" type="pres">
      <dgm:prSet presAssocID="{42D596D4-B926-44D8-8824-5112E254EAF6}" presName="level3hierChild" presStyleCnt="0"/>
      <dgm:spPr/>
    </dgm:pt>
    <dgm:pt modelId="{DCEF1ED8-7F2F-4A46-8C91-C357555365D9}" type="pres">
      <dgm:prSet presAssocID="{D3D03160-06BC-41D4-BCBC-9580C7EEB9B7}" presName="conn2-1" presStyleLbl="parChTrans1D3" presStyleIdx="1" presStyleCnt="2"/>
      <dgm:spPr/>
      <dgm:t>
        <a:bodyPr/>
        <a:lstStyle/>
        <a:p>
          <a:endParaRPr lang="en-US"/>
        </a:p>
      </dgm:t>
    </dgm:pt>
    <dgm:pt modelId="{61EC910F-159E-426B-A87B-9AC8CE3B6540}" type="pres">
      <dgm:prSet presAssocID="{D3D03160-06BC-41D4-BCBC-9580C7EEB9B7}" presName="connTx" presStyleLbl="parChTrans1D3" presStyleIdx="1" presStyleCnt="2"/>
      <dgm:spPr/>
      <dgm:t>
        <a:bodyPr/>
        <a:lstStyle/>
        <a:p>
          <a:endParaRPr lang="en-US"/>
        </a:p>
      </dgm:t>
    </dgm:pt>
    <dgm:pt modelId="{9BD179C0-6988-4B6B-8E98-EB5CA71C61D1}" type="pres">
      <dgm:prSet presAssocID="{0579A2F2-939B-400E-88ED-6806CC7B0F63}" presName="root2" presStyleCnt="0"/>
      <dgm:spPr/>
    </dgm:pt>
    <dgm:pt modelId="{D6B79CFA-F2B6-42A6-9BD4-4C04DC88B3FE}" type="pres">
      <dgm:prSet presAssocID="{0579A2F2-939B-400E-88ED-6806CC7B0F63}" presName="LevelTwoTextNode" presStyleLbl="node3" presStyleIdx="1" presStyleCnt="2">
        <dgm:presLayoutVars>
          <dgm:chPref val="3"/>
        </dgm:presLayoutVars>
      </dgm:prSet>
      <dgm:spPr/>
      <dgm:t>
        <a:bodyPr/>
        <a:lstStyle/>
        <a:p>
          <a:endParaRPr lang="en-US"/>
        </a:p>
      </dgm:t>
    </dgm:pt>
    <dgm:pt modelId="{53787ADA-E7C1-4E26-A985-906D3A25AAD6}" type="pres">
      <dgm:prSet presAssocID="{0579A2F2-939B-400E-88ED-6806CC7B0F63}" presName="level3hierChild" presStyleCnt="0"/>
      <dgm:spPr/>
    </dgm:pt>
    <dgm:pt modelId="{C8ACC25B-A1F2-41DA-9C99-8A2EBA152B28}" type="pres">
      <dgm:prSet presAssocID="{23B951E0-D6D7-4FC0-88E6-7F6E478ADC79}" presName="conn2-1" presStyleLbl="parChTrans1D2" presStyleIdx="1" presStyleCnt="2"/>
      <dgm:spPr/>
      <dgm:t>
        <a:bodyPr/>
        <a:lstStyle/>
        <a:p>
          <a:endParaRPr lang="en-US"/>
        </a:p>
      </dgm:t>
    </dgm:pt>
    <dgm:pt modelId="{B69F8146-D2E9-4EA5-B837-38E3459D18A6}" type="pres">
      <dgm:prSet presAssocID="{23B951E0-D6D7-4FC0-88E6-7F6E478ADC79}" presName="connTx" presStyleLbl="parChTrans1D2" presStyleIdx="1" presStyleCnt="2"/>
      <dgm:spPr/>
      <dgm:t>
        <a:bodyPr/>
        <a:lstStyle/>
        <a:p>
          <a:endParaRPr lang="en-US"/>
        </a:p>
      </dgm:t>
    </dgm:pt>
    <dgm:pt modelId="{233A5AE7-5790-47FC-8EF5-F82922C40BA6}" type="pres">
      <dgm:prSet presAssocID="{1E6B8056-8772-49DE-BF24-FDEC53BF6178}" presName="root2" presStyleCnt="0"/>
      <dgm:spPr/>
    </dgm:pt>
    <dgm:pt modelId="{EB119319-30D5-4A6A-8117-4D42E929B154}" type="pres">
      <dgm:prSet presAssocID="{1E6B8056-8772-49DE-BF24-FDEC53BF6178}" presName="LevelTwoTextNode" presStyleLbl="node2" presStyleIdx="1" presStyleCnt="2">
        <dgm:presLayoutVars>
          <dgm:chPref val="3"/>
        </dgm:presLayoutVars>
      </dgm:prSet>
      <dgm:spPr/>
      <dgm:t>
        <a:bodyPr/>
        <a:lstStyle/>
        <a:p>
          <a:endParaRPr lang="en-US"/>
        </a:p>
      </dgm:t>
    </dgm:pt>
    <dgm:pt modelId="{F3FC0F27-728E-41C7-A3A7-A1198A17178D}" type="pres">
      <dgm:prSet presAssocID="{1E6B8056-8772-49DE-BF24-FDEC53BF6178}" presName="level3hierChild" presStyleCnt="0"/>
      <dgm:spPr/>
    </dgm:pt>
  </dgm:ptLst>
  <dgm:cxnLst>
    <dgm:cxn modelId="{5EE34CF3-A91A-45BF-BD21-A59A22D7418F}" type="presOf" srcId="{76427005-315A-419C-881F-27B667A97781}" destId="{63AB545C-5798-4440-A77F-CE62D7E329B7}" srcOrd="0" destOrd="0" presId="urn:microsoft.com/office/officeart/2005/8/layout/hierarchy2"/>
    <dgm:cxn modelId="{F64A0CCB-52DB-4E1D-8F28-03967349CCF7}" srcId="{96BE83DD-C27C-44C7-B028-5B0767637E23}" destId="{B64AC3A2-64D1-44AF-BEC7-A2C0BC5DADA1}" srcOrd="0" destOrd="0" parTransId="{7F6957AF-E7BC-4536-ACD2-6C13E70CCCC4}" sibTransId="{6EA3B9A7-47B8-4C95-BEC4-935C5B73325F}"/>
    <dgm:cxn modelId="{6A0BE124-3B11-4392-875E-1AAC2E79A51E}" srcId="{3A3846D4-58C7-4EF8-82AE-F782AA036D27}" destId="{96BE83DD-C27C-44C7-B028-5B0767637E23}" srcOrd="0" destOrd="0" parTransId="{76427005-315A-419C-881F-27B667A97781}" sibTransId="{C01F8672-2CB7-4884-A0C6-D9BC58E8CA3D}"/>
    <dgm:cxn modelId="{44CD8C87-AC97-4231-AC1C-BFBBC3F5B4F6}" type="presOf" srcId="{7F6957AF-E7BC-4536-ACD2-6C13E70CCCC4}" destId="{B3A450A7-862B-46E4-BE4D-F79F28814151}" srcOrd="1" destOrd="0" presId="urn:microsoft.com/office/officeart/2005/8/layout/hierarchy2"/>
    <dgm:cxn modelId="{19B85F4A-2E0C-4FB0-8771-502FB50342AF}" type="presOf" srcId="{2E712600-26ED-4407-965F-35341347E77A}" destId="{B7931AF2-AF71-4BF5-8160-C2C6C17F2C8B}" srcOrd="1" destOrd="0" presId="urn:microsoft.com/office/officeart/2005/8/layout/hierarchy2"/>
    <dgm:cxn modelId="{56BD5F49-EB30-4AD4-A096-2AD6DE27695E}" type="presOf" srcId="{78604591-C20E-4D07-8DCC-3459FCC7EFF7}" destId="{EF966408-DCAB-43E4-AE9F-9840CC959324}" srcOrd="0" destOrd="0" presId="urn:microsoft.com/office/officeart/2005/8/layout/hierarchy2"/>
    <dgm:cxn modelId="{27605BCE-2FE5-42F8-B0DB-81A4770C151E}" type="presOf" srcId="{78604591-C20E-4D07-8DCC-3459FCC7EFF7}" destId="{31141750-1E96-404D-80CD-AFBECD07D0F5}" srcOrd="1" destOrd="0" presId="urn:microsoft.com/office/officeart/2005/8/layout/hierarchy2"/>
    <dgm:cxn modelId="{CD20151F-62D0-4F80-AD58-0865FA79EF6C}" type="presOf" srcId="{96BE83DD-C27C-44C7-B028-5B0767637E23}" destId="{86F084A6-2F4D-46C5-BFA9-39C077B1A92E}" srcOrd="0" destOrd="0" presId="urn:microsoft.com/office/officeart/2005/8/layout/hierarchy2"/>
    <dgm:cxn modelId="{B0FEC30D-974D-4435-A652-72AD53075317}" type="presOf" srcId="{0579A2F2-939B-400E-88ED-6806CC7B0F63}" destId="{D6B79CFA-F2B6-42A6-9BD4-4C04DC88B3FE}" srcOrd="0" destOrd="0" presId="urn:microsoft.com/office/officeart/2005/8/layout/hierarchy2"/>
    <dgm:cxn modelId="{75E9546C-BDCD-4B5B-96F7-B630CC68C1A1}" srcId="{A33A7F12-F74B-41E3-A02D-A3F6A64EBDF6}" destId="{7F70963A-1738-4912-B775-C767D1164784}" srcOrd="0" destOrd="0" parTransId="{CB42E031-ECBB-47C3-B8A4-4766D6300272}" sibTransId="{EDF6C399-2933-4E44-A228-DD97B14C3081}"/>
    <dgm:cxn modelId="{5BB7111E-8EEC-4D44-B5F5-372AF5972EA8}" type="presOf" srcId="{7F70963A-1738-4912-B775-C767D1164784}" destId="{E1FF61AB-2A07-4665-A52F-E83F4488CF63}" srcOrd="0" destOrd="0" presId="urn:microsoft.com/office/officeart/2005/8/layout/hierarchy2"/>
    <dgm:cxn modelId="{CA89554C-ED8B-4BBD-9332-340365AFA580}" srcId="{96BE83DD-C27C-44C7-B028-5B0767637E23}" destId="{42D596D4-B926-44D8-8824-5112E254EAF6}" srcOrd="1" destOrd="0" parTransId="{2E712600-26ED-4407-965F-35341347E77A}" sibTransId="{E68C5D14-3713-49D4-9BB1-D575F34AD306}"/>
    <dgm:cxn modelId="{61038B3B-1A84-4DD0-910A-8FF9546E960B}" srcId="{7F70963A-1738-4912-B775-C767D1164784}" destId="{1E6B8056-8772-49DE-BF24-FDEC53BF6178}" srcOrd="1" destOrd="0" parTransId="{23B951E0-D6D7-4FC0-88E6-7F6E478ADC79}" sibTransId="{D46295F1-6AA0-4243-93E8-8733D369D4C6}"/>
    <dgm:cxn modelId="{D2854C99-DA1F-4338-B933-1065D8FB2FF7}" type="presOf" srcId="{D3D03160-06BC-41D4-BCBC-9580C7EEB9B7}" destId="{DCEF1ED8-7F2F-4A46-8C91-C357555365D9}" srcOrd="0" destOrd="0" presId="urn:microsoft.com/office/officeart/2005/8/layout/hierarchy2"/>
    <dgm:cxn modelId="{86EB135C-7405-4E0F-8957-270F01E385E8}" type="presOf" srcId="{B64AC3A2-64D1-44AF-BEC7-A2C0BC5DADA1}" destId="{CFD3A5C2-212B-458B-A627-BC1339BC217D}" srcOrd="0" destOrd="0" presId="urn:microsoft.com/office/officeart/2005/8/layout/hierarchy2"/>
    <dgm:cxn modelId="{497F82AF-78A1-40B0-8985-6BF5C3A713FB}" type="presOf" srcId="{3A3846D4-58C7-4EF8-82AE-F782AA036D27}" destId="{1B7F65B2-FB7A-49EA-9552-1560B677A025}" srcOrd="0" destOrd="0" presId="urn:microsoft.com/office/officeart/2005/8/layout/hierarchy2"/>
    <dgm:cxn modelId="{3DE136CC-3E18-4574-94BB-0251E8CB92C0}" type="presOf" srcId="{23B951E0-D6D7-4FC0-88E6-7F6E478ADC79}" destId="{C8ACC25B-A1F2-41DA-9C99-8A2EBA152B28}" srcOrd="0" destOrd="0" presId="urn:microsoft.com/office/officeart/2005/8/layout/hierarchy2"/>
    <dgm:cxn modelId="{5A27515D-F616-4DB4-A969-E2AB8757DD24}" type="presOf" srcId="{2E712600-26ED-4407-965F-35341347E77A}" destId="{A075B967-9434-42FD-9A5D-D8993CEA2BC3}" srcOrd="0" destOrd="0" presId="urn:microsoft.com/office/officeart/2005/8/layout/hierarchy2"/>
    <dgm:cxn modelId="{877ED995-8B58-474F-9003-C60F8B31DC15}" type="presOf" srcId="{23B951E0-D6D7-4FC0-88E6-7F6E478ADC79}" destId="{B69F8146-D2E9-4EA5-B837-38E3459D18A6}" srcOrd="1" destOrd="0" presId="urn:microsoft.com/office/officeart/2005/8/layout/hierarchy2"/>
    <dgm:cxn modelId="{FBF3DF1C-4414-40EE-811E-3160AAAB6AED}" type="presOf" srcId="{7F6957AF-E7BC-4536-ACD2-6C13E70CCCC4}" destId="{2636511D-5051-4437-AB9B-DE782001E3DC}" srcOrd="0" destOrd="0" presId="urn:microsoft.com/office/officeart/2005/8/layout/hierarchy2"/>
    <dgm:cxn modelId="{AD1198BB-09B0-41DC-B8D3-BD15CF6AF5FF}" srcId="{3A3846D4-58C7-4EF8-82AE-F782AA036D27}" destId="{0579A2F2-939B-400E-88ED-6806CC7B0F63}" srcOrd="1" destOrd="0" parTransId="{D3D03160-06BC-41D4-BCBC-9580C7EEB9B7}" sibTransId="{1B1A64DF-9796-44AE-AF03-EFCB4B5FE26B}"/>
    <dgm:cxn modelId="{5FACDB5A-B98E-428D-B4EA-0E228556C7B3}" type="presOf" srcId="{D3D03160-06BC-41D4-BCBC-9580C7EEB9B7}" destId="{61EC910F-159E-426B-A87B-9AC8CE3B6540}" srcOrd="1" destOrd="0" presId="urn:microsoft.com/office/officeart/2005/8/layout/hierarchy2"/>
    <dgm:cxn modelId="{5572F246-100A-471B-B445-F7534242E218}" type="presOf" srcId="{1E6B8056-8772-49DE-BF24-FDEC53BF6178}" destId="{EB119319-30D5-4A6A-8117-4D42E929B154}" srcOrd="0" destOrd="0" presId="urn:microsoft.com/office/officeart/2005/8/layout/hierarchy2"/>
    <dgm:cxn modelId="{0A5BCA19-3407-46A3-991C-370720571D4A}" type="presOf" srcId="{A33A7F12-F74B-41E3-A02D-A3F6A64EBDF6}" destId="{8D6CB896-B3DC-433D-93A3-F10CD5104A8A}" srcOrd="0" destOrd="0" presId="urn:microsoft.com/office/officeart/2005/8/layout/hierarchy2"/>
    <dgm:cxn modelId="{5F7A0731-4381-4EF8-BCB5-65B6EC224F45}" type="presOf" srcId="{42D596D4-B926-44D8-8824-5112E254EAF6}" destId="{4B0B78D3-1390-44F2-8774-12EBFAFF4101}" srcOrd="0" destOrd="0" presId="urn:microsoft.com/office/officeart/2005/8/layout/hierarchy2"/>
    <dgm:cxn modelId="{A8A53288-AF43-4C3B-8847-098032C2D005}" type="presOf" srcId="{76427005-315A-419C-881F-27B667A97781}" destId="{EDAC29B6-0115-4FC0-8C5C-3D14AD3C04A2}" srcOrd="1" destOrd="0" presId="urn:microsoft.com/office/officeart/2005/8/layout/hierarchy2"/>
    <dgm:cxn modelId="{6653AEE7-610D-41A6-ADE6-6B4EC8D949AD}" srcId="{7F70963A-1738-4912-B775-C767D1164784}" destId="{3A3846D4-58C7-4EF8-82AE-F782AA036D27}" srcOrd="0" destOrd="0" parTransId="{78604591-C20E-4D07-8DCC-3459FCC7EFF7}" sibTransId="{2C4BA362-88DA-403E-9D23-6F77368D06B6}"/>
    <dgm:cxn modelId="{36034955-629B-4C40-8718-508F6B682953}" type="presParOf" srcId="{8D6CB896-B3DC-433D-93A3-F10CD5104A8A}" destId="{7893959A-D98E-42B2-B290-8613E620C4B0}" srcOrd="0" destOrd="0" presId="urn:microsoft.com/office/officeart/2005/8/layout/hierarchy2"/>
    <dgm:cxn modelId="{47D2778F-0951-4978-8CAB-4103BC7A5274}" type="presParOf" srcId="{7893959A-D98E-42B2-B290-8613E620C4B0}" destId="{E1FF61AB-2A07-4665-A52F-E83F4488CF63}" srcOrd="0" destOrd="0" presId="urn:microsoft.com/office/officeart/2005/8/layout/hierarchy2"/>
    <dgm:cxn modelId="{4955FC58-4C97-4086-B2EC-0AB8F1E019CB}" type="presParOf" srcId="{7893959A-D98E-42B2-B290-8613E620C4B0}" destId="{41888808-2D14-4C13-A804-9E1AB069822D}" srcOrd="1" destOrd="0" presId="urn:microsoft.com/office/officeart/2005/8/layout/hierarchy2"/>
    <dgm:cxn modelId="{CD5DD380-1C08-4BDD-B395-4BA7DB25CBB6}" type="presParOf" srcId="{41888808-2D14-4C13-A804-9E1AB069822D}" destId="{EF966408-DCAB-43E4-AE9F-9840CC959324}" srcOrd="0" destOrd="0" presId="urn:microsoft.com/office/officeart/2005/8/layout/hierarchy2"/>
    <dgm:cxn modelId="{2C2B4610-A922-48FA-922C-FB03D48BDB86}" type="presParOf" srcId="{EF966408-DCAB-43E4-AE9F-9840CC959324}" destId="{31141750-1E96-404D-80CD-AFBECD07D0F5}" srcOrd="0" destOrd="0" presId="urn:microsoft.com/office/officeart/2005/8/layout/hierarchy2"/>
    <dgm:cxn modelId="{CFDD4ECB-F18A-4340-AD06-F22178A28841}" type="presParOf" srcId="{41888808-2D14-4C13-A804-9E1AB069822D}" destId="{0E732C4D-63F9-4224-9697-8D7758D106D0}" srcOrd="1" destOrd="0" presId="urn:microsoft.com/office/officeart/2005/8/layout/hierarchy2"/>
    <dgm:cxn modelId="{831FC630-FD0C-4DEA-8D71-CAC73A8A88B7}" type="presParOf" srcId="{0E732C4D-63F9-4224-9697-8D7758D106D0}" destId="{1B7F65B2-FB7A-49EA-9552-1560B677A025}" srcOrd="0" destOrd="0" presId="urn:microsoft.com/office/officeart/2005/8/layout/hierarchy2"/>
    <dgm:cxn modelId="{214D82DE-4CBB-4795-9E57-2E19F4C0A0AF}" type="presParOf" srcId="{0E732C4D-63F9-4224-9697-8D7758D106D0}" destId="{5672740E-936F-4682-82EF-BBFBF52B6FA4}" srcOrd="1" destOrd="0" presId="urn:microsoft.com/office/officeart/2005/8/layout/hierarchy2"/>
    <dgm:cxn modelId="{9EAE1894-AF9B-46BD-9BE6-5B7C063456F3}" type="presParOf" srcId="{5672740E-936F-4682-82EF-BBFBF52B6FA4}" destId="{63AB545C-5798-4440-A77F-CE62D7E329B7}" srcOrd="0" destOrd="0" presId="urn:microsoft.com/office/officeart/2005/8/layout/hierarchy2"/>
    <dgm:cxn modelId="{8B201A65-AB88-4D19-A04F-B48057F69EE7}" type="presParOf" srcId="{63AB545C-5798-4440-A77F-CE62D7E329B7}" destId="{EDAC29B6-0115-4FC0-8C5C-3D14AD3C04A2}" srcOrd="0" destOrd="0" presId="urn:microsoft.com/office/officeart/2005/8/layout/hierarchy2"/>
    <dgm:cxn modelId="{684503D5-B065-4712-90C6-80075CADB1B1}" type="presParOf" srcId="{5672740E-936F-4682-82EF-BBFBF52B6FA4}" destId="{6DBD977A-164A-432B-B595-292E1EC710D7}" srcOrd="1" destOrd="0" presId="urn:microsoft.com/office/officeart/2005/8/layout/hierarchy2"/>
    <dgm:cxn modelId="{96923707-38D9-4375-AC74-E9C89B467041}" type="presParOf" srcId="{6DBD977A-164A-432B-B595-292E1EC710D7}" destId="{86F084A6-2F4D-46C5-BFA9-39C077B1A92E}" srcOrd="0" destOrd="0" presId="urn:microsoft.com/office/officeart/2005/8/layout/hierarchy2"/>
    <dgm:cxn modelId="{83B17E0C-9817-4312-830C-D42E73B0C3EE}" type="presParOf" srcId="{6DBD977A-164A-432B-B595-292E1EC710D7}" destId="{1F8D21BC-C107-4F60-8080-04506203FFD1}" srcOrd="1" destOrd="0" presId="urn:microsoft.com/office/officeart/2005/8/layout/hierarchy2"/>
    <dgm:cxn modelId="{F40DEB38-DD12-4A9E-A548-168DD469C715}" type="presParOf" srcId="{1F8D21BC-C107-4F60-8080-04506203FFD1}" destId="{2636511D-5051-4437-AB9B-DE782001E3DC}" srcOrd="0" destOrd="0" presId="urn:microsoft.com/office/officeart/2005/8/layout/hierarchy2"/>
    <dgm:cxn modelId="{22EE0D24-0495-4678-A28E-A646460202F5}" type="presParOf" srcId="{2636511D-5051-4437-AB9B-DE782001E3DC}" destId="{B3A450A7-862B-46E4-BE4D-F79F28814151}" srcOrd="0" destOrd="0" presId="urn:microsoft.com/office/officeart/2005/8/layout/hierarchy2"/>
    <dgm:cxn modelId="{972B20E8-654A-42A8-9F22-1FB178B03824}" type="presParOf" srcId="{1F8D21BC-C107-4F60-8080-04506203FFD1}" destId="{CF57E94E-93D2-43CF-AA9D-D3FB913EF1E8}" srcOrd="1" destOrd="0" presId="urn:microsoft.com/office/officeart/2005/8/layout/hierarchy2"/>
    <dgm:cxn modelId="{15926D07-0AC4-417B-8BDC-9D872F15D55F}" type="presParOf" srcId="{CF57E94E-93D2-43CF-AA9D-D3FB913EF1E8}" destId="{CFD3A5C2-212B-458B-A627-BC1339BC217D}" srcOrd="0" destOrd="0" presId="urn:microsoft.com/office/officeart/2005/8/layout/hierarchy2"/>
    <dgm:cxn modelId="{043C08E2-3673-47DA-8684-91BDB333F841}" type="presParOf" srcId="{CF57E94E-93D2-43CF-AA9D-D3FB913EF1E8}" destId="{53166853-3310-4D74-883E-E6E37A0F8C1C}" srcOrd="1" destOrd="0" presId="urn:microsoft.com/office/officeart/2005/8/layout/hierarchy2"/>
    <dgm:cxn modelId="{319F05EF-8031-4FF5-A35E-87460E66B2B7}" type="presParOf" srcId="{1F8D21BC-C107-4F60-8080-04506203FFD1}" destId="{A075B967-9434-42FD-9A5D-D8993CEA2BC3}" srcOrd="2" destOrd="0" presId="urn:microsoft.com/office/officeart/2005/8/layout/hierarchy2"/>
    <dgm:cxn modelId="{80A8A0E5-3307-4A1B-AEEC-ADCB43062545}" type="presParOf" srcId="{A075B967-9434-42FD-9A5D-D8993CEA2BC3}" destId="{B7931AF2-AF71-4BF5-8160-C2C6C17F2C8B}" srcOrd="0" destOrd="0" presId="urn:microsoft.com/office/officeart/2005/8/layout/hierarchy2"/>
    <dgm:cxn modelId="{015926D4-FE3F-410F-A8F2-57DE7B6FC5B1}" type="presParOf" srcId="{1F8D21BC-C107-4F60-8080-04506203FFD1}" destId="{F0044C45-D7A9-4F23-809D-03289F435DE5}" srcOrd="3" destOrd="0" presId="urn:microsoft.com/office/officeart/2005/8/layout/hierarchy2"/>
    <dgm:cxn modelId="{4DC74FA4-0953-43E8-9C72-B2A9E2D67571}" type="presParOf" srcId="{F0044C45-D7A9-4F23-809D-03289F435DE5}" destId="{4B0B78D3-1390-44F2-8774-12EBFAFF4101}" srcOrd="0" destOrd="0" presId="urn:microsoft.com/office/officeart/2005/8/layout/hierarchy2"/>
    <dgm:cxn modelId="{B4C37B0D-8E52-43D6-8198-A04F83921576}" type="presParOf" srcId="{F0044C45-D7A9-4F23-809D-03289F435DE5}" destId="{ADA81577-272D-4025-ABDC-964BA98E417C}" srcOrd="1" destOrd="0" presId="urn:microsoft.com/office/officeart/2005/8/layout/hierarchy2"/>
    <dgm:cxn modelId="{BF7E1B03-A79A-470E-BB64-88D4392D8787}" type="presParOf" srcId="{5672740E-936F-4682-82EF-BBFBF52B6FA4}" destId="{DCEF1ED8-7F2F-4A46-8C91-C357555365D9}" srcOrd="2" destOrd="0" presId="urn:microsoft.com/office/officeart/2005/8/layout/hierarchy2"/>
    <dgm:cxn modelId="{43DAB1D2-5537-4E1C-8AEA-EC08E76DF894}" type="presParOf" srcId="{DCEF1ED8-7F2F-4A46-8C91-C357555365D9}" destId="{61EC910F-159E-426B-A87B-9AC8CE3B6540}" srcOrd="0" destOrd="0" presId="urn:microsoft.com/office/officeart/2005/8/layout/hierarchy2"/>
    <dgm:cxn modelId="{6C30A98E-8029-42F5-B3D3-1BEE64707157}" type="presParOf" srcId="{5672740E-936F-4682-82EF-BBFBF52B6FA4}" destId="{9BD179C0-6988-4B6B-8E98-EB5CA71C61D1}" srcOrd="3" destOrd="0" presId="urn:microsoft.com/office/officeart/2005/8/layout/hierarchy2"/>
    <dgm:cxn modelId="{56C41C02-BFE0-4261-84B7-59B1DDAF63E6}" type="presParOf" srcId="{9BD179C0-6988-4B6B-8E98-EB5CA71C61D1}" destId="{D6B79CFA-F2B6-42A6-9BD4-4C04DC88B3FE}" srcOrd="0" destOrd="0" presId="urn:microsoft.com/office/officeart/2005/8/layout/hierarchy2"/>
    <dgm:cxn modelId="{69609771-FAA0-4B9B-A22C-4894675E4D79}" type="presParOf" srcId="{9BD179C0-6988-4B6B-8E98-EB5CA71C61D1}" destId="{53787ADA-E7C1-4E26-A985-906D3A25AAD6}" srcOrd="1" destOrd="0" presId="urn:microsoft.com/office/officeart/2005/8/layout/hierarchy2"/>
    <dgm:cxn modelId="{19D4634F-50E4-475D-AC63-C0D0F032CB51}" type="presParOf" srcId="{41888808-2D14-4C13-A804-9E1AB069822D}" destId="{C8ACC25B-A1F2-41DA-9C99-8A2EBA152B28}" srcOrd="2" destOrd="0" presId="urn:microsoft.com/office/officeart/2005/8/layout/hierarchy2"/>
    <dgm:cxn modelId="{CFB3FE8E-7B86-4947-BAC7-EB2372B5EC51}" type="presParOf" srcId="{C8ACC25B-A1F2-41DA-9C99-8A2EBA152B28}" destId="{B69F8146-D2E9-4EA5-B837-38E3459D18A6}" srcOrd="0" destOrd="0" presId="urn:microsoft.com/office/officeart/2005/8/layout/hierarchy2"/>
    <dgm:cxn modelId="{4A4BBD58-7355-4DA7-A33E-25F602AAAF52}" type="presParOf" srcId="{41888808-2D14-4C13-A804-9E1AB069822D}" destId="{233A5AE7-5790-47FC-8EF5-F82922C40BA6}" srcOrd="3" destOrd="0" presId="urn:microsoft.com/office/officeart/2005/8/layout/hierarchy2"/>
    <dgm:cxn modelId="{637B451A-9B2D-4555-B86E-6BE05435C712}" type="presParOf" srcId="{233A5AE7-5790-47FC-8EF5-F82922C40BA6}" destId="{EB119319-30D5-4A6A-8117-4D42E929B154}" srcOrd="0" destOrd="0" presId="urn:microsoft.com/office/officeart/2005/8/layout/hierarchy2"/>
    <dgm:cxn modelId="{961040BE-2B1B-46D7-8629-BA53C2AD66DC}" type="presParOf" srcId="{233A5AE7-5790-47FC-8EF5-F82922C40BA6}" destId="{F3FC0F27-728E-41C7-A3A7-A1198A17178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9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05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60888"/>
            <a:ext cx="5367337"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437" tIns="50221" rIns="100437" bIns="50221" numCol="1" anchor="t" anchorCtr="0" compatLnSpc="1">
            <a:prstTxWarp prst="textNoShape">
              <a:avLst/>
            </a:prstTxWarp>
          </a:bodyPr>
          <a:lstStyle/>
          <a:p>
            <a:pPr lvl="0"/>
            <a:r>
              <a:rPr lang="en-US" altLang="en-US" noProof="0" smtClean="0"/>
              <a:t>Click to edit Master notes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2051" name="Rectangle 3"/>
          <p:cNvSpPr>
            <a:spLocks noGrp="1" noRot="1" noChangeAspect="1" noChangeArrowheads="1" noTextEdit="1"/>
          </p:cNvSpPr>
          <p:nvPr>
            <p:ph type="sldImg" idx="2"/>
          </p:nvPr>
        </p:nvSpPr>
        <p:spPr bwMode="auto">
          <a:xfrm>
            <a:off x="1268413" y="728663"/>
            <a:ext cx="4781550" cy="35845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173954923"/>
      </p:ext>
    </p:extLst>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xfrm>
            <a:off x="1262063" y="722313"/>
            <a:ext cx="4795837" cy="3597275"/>
          </a:xfrm>
          <a:ln/>
        </p:spPr>
      </p:sp>
      <p:sp>
        <p:nvSpPr>
          <p:cNvPr id="4099" name="Rectangle 3"/>
          <p:cNvSpPr>
            <a:spLocks noGrp="1" noChangeArrowheads="1"/>
          </p:cNvSpPr>
          <p:nvPr>
            <p:ph type="body" idx="1"/>
          </p:nvPr>
        </p:nvSpPr>
        <p:spPr>
          <a:xfrm>
            <a:off x="974725" y="4560888"/>
            <a:ext cx="5365750" cy="4318000"/>
          </a:xfrm>
          <a:noFill/>
        </p:spPr>
        <p:txBody>
          <a:bodyPr lIns="95007" tIns="47499" rIns="95007" bIns="47499"/>
          <a:lstStyle/>
          <a:p>
            <a:endParaRPr lang="en-US" altLang="en-US" smtClean="0"/>
          </a:p>
        </p:txBody>
      </p:sp>
    </p:spTree>
    <p:extLst>
      <p:ext uri="{BB962C8B-B14F-4D97-AF65-F5344CB8AC3E}">
        <p14:creationId xmlns:p14="http://schemas.microsoft.com/office/powerpoint/2010/main" val="381816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260475" y="720725"/>
            <a:ext cx="4799013" cy="3598863"/>
          </a:xfrm>
          <a:ln/>
        </p:spPr>
      </p:sp>
      <p:sp>
        <p:nvSpPr>
          <p:cNvPr id="2765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931459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260475" y="720725"/>
            <a:ext cx="4799013" cy="3598863"/>
          </a:xfrm>
          <a:ln/>
        </p:spPr>
      </p:sp>
      <p:sp>
        <p:nvSpPr>
          <p:cNvPr id="2969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186520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260475" y="720725"/>
            <a:ext cx="4799013" cy="3598863"/>
          </a:xfrm>
          <a:ln/>
        </p:spPr>
      </p:sp>
      <p:sp>
        <p:nvSpPr>
          <p:cNvPr id="31747"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80566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260475" y="720725"/>
            <a:ext cx="4799013" cy="3598863"/>
          </a:xfrm>
          <a:ln/>
        </p:spPr>
      </p:sp>
      <p:sp>
        <p:nvSpPr>
          <p:cNvPr id="33795"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77826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260475" y="720725"/>
            <a:ext cx="4799013" cy="3598863"/>
          </a:xfrm>
          <a:ln/>
        </p:spPr>
      </p:sp>
      <p:sp>
        <p:nvSpPr>
          <p:cNvPr id="35843"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43018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260475" y="720725"/>
            <a:ext cx="4799013" cy="3598863"/>
          </a:xfrm>
          <a:ln/>
        </p:spPr>
      </p:sp>
      <p:sp>
        <p:nvSpPr>
          <p:cNvPr id="3789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78119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260475" y="720725"/>
            <a:ext cx="4799013" cy="3598863"/>
          </a:xfrm>
          <a:ln/>
        </p:spPr>
      </p:sp>
      <p:sp>
        <p:nvSpPr>
          <p:cNvPr id="3993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40325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260475" y="720725"/>
            <a:ext cx="4799013" cy="3598863"/>
          </a:xfrm>
          <a:ln/>
        </p:spPr>
      </p:sp>
      <p:sp>
        <p:nvSpPr>
          <p:cNvPr id="44035"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41715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260475" y="720725"/>
            <a:ext cx="4799013" cy="3598863"/>
          </a:xfrm>
          <a:ln/>
        </p:spPr>
      </p:sp>
      <p:sp>
        <p:nvSpPr>
          <p:cNvPr id="4813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92501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260475" y="720725"/>
            <a:ext cx="4799013" cy="3598863"/>
          </a:xfrm>
          <a:ln/>
        </p:spPr>
      </p:sp>
      <p:sp>
        <p:nvSpPr>
          <p:cNvPr id="56323"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155494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1260475" y="720725"/>
            <a:ext cx="4799013" cy="3598863"/>
          </a:xfrm>
          <a:solidFill>
            <a:srgbClr val="FFFFFF"/>
          </a:solidFill>
          <a:ln/>
        </p:spPr>
      </p:sp>
      <p:sp>
        <p:nvSpPr>
          <p:cNvPr id="6147" name="Rectangle 3"/>
          <p:cNvSpPr>
            <a:spLocks noGrp="1" noChangeArrowheads="1"/>
          </p:cNvSpPr>
          <p:nvPr>
            <p:ph type="body" idx="1"/>
          </p:nvPr>
        </p:nvSpPr>
        <p:spPr>
          <a:xfrm>
            <a:off x="974725" y="4559300"/>
            <a:ext cx="5365750" cy="4321175"/>
          </a:xfrm>
          <a:solidFill>
            <a:srgbClr val="FFFFFF"/>
          </a:solidFill>
          <a:ln w="12700">
            <a:solidFill>
              <a:srgbClr val="000000"/>
            </a:solidFill>
            <a:miter lim="800000"/>
            <a:headEnd/>
            <a:tailEnd/>
          </a:ln>
        </p:spPr>
        <p:txBody>
          <a:bodyPr lIns="95034" tIns="47516" rIns="95034" bIns="47516"/>
          <a:lstStyle/>
          <a:p>
            <a:endParaRPr lang="en-US" altLang="en-US" smtClean="0"/>
          </a:p>
        </p:txBody>
      </p:sp>
    </p:spTree>
    <p:extLst>
      <p:ext uri="{BB962C8B-B14F-4D97-AF65-F5344CB8AC3E}">
        <p14:creationId xmlns:p14="http://schemas.microsoft.com/office/powerpoint/2010/main" val="3059827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260475" y="720725"/>
            <a:ext cx="4799013" cy="3598863"/>
          </a:xfrm>
          <a:ln/>
        </p:spPr>
      </p:sp>
      <p:sp>
        <p:nvSpPr>
          <p:cNvPr id="5837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248009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260475" y="720725"/>
            <a:ext cx="4799013" cy="3598863"/>
          </a:xfrm>
          <a:ln/>
        </p:spPr>
      </p:sp>
      <p:sp>
        <p:nvSpPr>
          <p:cNvPr id="6041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467184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260475" y="720725"/>
            <a:ext cx="4799013" cy="3598863"/>
          </a:xfrm>
          <a:ln/>
        </p:spPr>
      </p:sp>
      <p:sp>
        <p:nvSpPr>
          <p:cNvPr id="62467"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374640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260475" y="720725"/>
            <a:ext cx="4799013" cy="3598863"/>
          </a:xfrm>
          <a:ln/>
        </p:spPr>
      </p:sp>
      <p:sp>
        <p:nvSpPr>
          <p:cNvPr id="64515"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18072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260475" y="720725"/>
            <a:ext cx="4799013" cy="3598863"/>
          </a:xfrm>
          <a:ln/>
        </p:spPr>
      </p:sp>
      <p:sp>
        <p:nvSpPr>
          <p:cNvPr id="66563"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47616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60475" y="720725"/>
            <a:ext cx="4799013" cy="3598863"/>
          </a:xfrm>
          <a:ln/>
        </p:spPr>
      </p:sp>
      <p:sp>
        <p:nvSpPr>
          <p:cNvPr id="6861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193296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260475" y="720725"/>
            <a:ext cx="4799013" cy="3598863"/>
          </a:xfrm>
          <a:ln/>
        </p:spPr>
      </p:sp>
      <p:sp>
        <p:nvSpPr>
          <p:cNvPr id="7577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952831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260475" y="720725"/>
            <a:ext cx="4799013" cy="3598863"/>
          </a:xfrm>
          <a:ln/>
        </p:spPr>
      </p:sp>
      <p:sp>
        <p:nvSpPr>
          <p:cNvPr id="79875"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212990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xfrm>
            <a:off x="3971925" y="8774113"/>
            <a:ext cx="3038475" cy="461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B004E51-DDD2-46EC-8490-EBA1563091B4}" type="slidenum">
              <a:rPr lang="en-US" altLang="en-US" sz="1200">
                <a:latin typeface="Times New Roman" panose="02020603050405020304" pitchFamily="18" charset="0"/>
              </a:rPr>
              <a:pPr/>
              <a:t>55</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1196975" y="692150"/>
            <a:ext cx="4618038" cy="3463925"/>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07532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260475" y="720725"/>
            <a:ext cx="4799013" cy="3598863"/>
          </a:xfrm>
          <a:ln/>
        </p:spPr>
      </p:sp>
      <p:sp>
        <p:nvSpPr>
          <p:cNvPr id="83971"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130640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260475" y="720725"/>
            <a:ext cx="4799013" cy="3598863"/>
          </a:xfrm>
          <a:ln/>
        </p:spPr>
      </p:sp>
      <p:sp>
        <p:nvSpPr>
          <p:cNvPr id="921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860814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p:cNvSpPr>
            <a:spLocks noGrp="1" noRot="1" noChangeAspect="1" noChangeArrowheads="1" noTextEdit="1"/>
          </p:cNvSpPr>
          <p:nvPr>
            <p:ph type="sldImg"/>
          </p:nvPr>
        </p:nvSpPr>
        <p:spPr>
          <a:xfrm>
            <a:off x="1260475" y="720725"/>
            <a:ext cx="4799013" cy="3598863"/>
          </a:xfrm>
          <a:ln/>
        </p:spPr>
      </p:sp>
      <p:sp>
        <p:nvSpPr>
          <p:cNvPr id="81923" name="Rectangle 1027"/>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847535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238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panose="020B0604020202020204" pitchFamily="34" charset="0"/>
              <a:ea typeface="+mn-ea"/>
              <a:cs typeface="+mn-cs"/>
            </a:endParaRPr>
          </a:p>
        </p:txBody>
      </p:sp>
    </p:spTree>
    <p:extLst>
      <p:ext uri="{BB962C8B-B14F-4D97-AF65-F5344CB8AC3E}">
        <p14:creationId xmlns:p14="http://schemas.microsoft.com/office/powerpoint/2010/main" val="3076762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panose="020B0604020202020204" pitchFamily="34" charset="0"/>
              <a:ea typeface="+mn-ea"/>
              <a:cs typeface="+mn-cs"/>
            </a:endParaRPr>
          </a:p>
        </p:txBody>
      </p:sp>
    </p:spTree>
    <p:extLst>
      <p:ext uri="{BB962C8B-B14F-4D97-AF65-F5344CB8AC3E}">
        <p14:creationId xmlns:p14="http://schemas.microsoft.com/office/powerpoint/2010/main" val="1028444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8197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r>
              <a:rPr lang="en-US" dirty="0" smtClean="0"/>
              <a:t>Cos inverse(.31) =72 degree</a:t>
            </a:r>
            <a:endParaRPr lang="en-US" dirty="0"/>
          </a:p>
        </p:txBody>
      </p:sp>
    </p:spTree>
    <p:extLst>
      <p:ext uri="{BB962C8B-B14F-4D97-AF65-F5344CB8AC3E}">
        <p14:creationId xmlns:p14="http://schemas.microsoft.com/office/powerpoint/2010/main" val="6180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8657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28663"/>
            <a:ext cx="4778375" cy="3584575"/>
          </a:xfrm>
        </p:spPr>
      </p:sp>
      <p:sp>
        <p:nvSpPr>
          <p:cNvPr id="3" name="Notes Placeholder 2"/>
          <p:cNvSpPr>
            <a:spLocks noGrp="1"/>
          </p:cNvSpPr>
          <p:nvPr>
            <p:ph type="body" idx="1"/>
          </p:nvPr>
        </p:nvSpPr>
        <p:spPr/>
        <p:txBody>
          <a:bodyPr/>
          <a:lstStyle/>
          <a:p>
            <a:r>
              <a:rPr lang="en-US" dirty="0" err="1" smtClean="0"/>
              <a:t>EJ</a:t>
            </a:r>
            <a:r>
              <a:rPr lang="en-US" dirty="0" smtClean="0"/>
              <a:t>=0.119</a:t>
            </a:r>
            <a:endParaRPr lang="en-US" dirty="0"/>
          </a:p>
        </p:txBody>
      </p:sp>
    </p:spTree>
    <p:extLst>
      <p:ext uri="{BB962C8B-B14F-4D97-AF65-F5344CB8AC3E}">
        <p14:creationId xmlns:p14="http://schemas.microsoft.com/office/powerpoint/2010/main" val="30153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260475" y="720725"/>
            <a:ext cx="4799013" cy="3598863"/>
          </a:xfrm>
          <a:solidFill>
            <a:srgbClr val="FFFFFF"/>
          </a:solidFill>
          <a:ln/>
        </p:spPr>
      </p:sp>
      <p:sp>
        <p:nvSpPr>
          <p:cNvPr id="12291" name="Rectangle 3"/>
          <p:cNvSpPr>
            <a:spLocks noGrp="1" noChangeArrowheads="1"/>
          </p:cNvSpPr>
          <p:nvPr>
            <p:ph type="body" idx="1"/>
          </p:nvPr>
        </p:nvSpPr>
        <p:spPr>
          <a:xfrm>
            <a:off x="974725" y="4559300"/>
            <a:ext cx="5365750" cy="4321175"/>
          </a:xfrm>
          <a:solidFill>
            <a:srgbClr val="FFFFFF"/>
          </a:solidFill>
          <a:ln w="12700">
            <a:solidFill>
              <a:srgbClr val="000000"/>
            </a:solidFill>
            <a:miter lim="800000"/>
            <a:headEnd/>
            <a:tailEnd/>
          </a:ln>
        </p:spPr>
        <p:txBody>
          <a:bodyPr lIns="95034" tIns="47516" rIns="95034" bIns="47516"/>
          <a:lstStyle/>
          <a:p>
            <a:endParaRPr lang="en-US" altLang="en-US" smtClean="0"/>
          </a:p>
        </p:txBody>
      </p:sp>
    </p:spTree>
    <p:extLst>
      <p:ext uri="{BB962C8B-B14F-4D97-AF65-F5344CB8AC3E}">
        <p14:creationId xmlns:p14="http://schemas.microsoft.com/office/powerpoint/2010/main" val="386855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260475" y="720725"/>
            <a:ext cx="4799013" cy="3598863"/>
          </a:xfrm>
          <a:ln/>
        </p:spPr>
      </p:sp>
      <p:sp>
        <p:nvSpPr>
          <p:cNvPr id="1433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299684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260475" y="720725"/>
            <a:ext cx="4799013" cy="3598863"/>
          </a:xfrm>
          <a:ln/>
        </p:spPr>
      </p:sp>
      <p:sp>
        <p:nvSpPr>
          <p:cNvPr id="19459"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381624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260475" y="720725"/>
            <a:ext cx="4799013" cy="3598863"/>
          </a:xfrm>
          <a:ln/>
        </p:spPr>
      </p:sp>
      <p:sp>
        <p:nvSpPr>
          <p:cNvPr id="21507"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141444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260475" y="720725"/>
            <a:ext cx="4799013" cy="3598863"/>
          </a:xfrm>
          <a:ln/>
        </p:spPr>
      </p:sp>
      <p:sp>
        <p:nvSpPr>
          <p:cNvPr id="23555"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86344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260475" y="720725"/>
            <a:ext cx="4799013" cy="3598863"/>
          </a:xfrm>
          <a:ln/>
        </p:spPr>
      </p:sp>
      <p:sp>
        <p:nvSpPr>
          <p:cNvPr id="25603" name="Rectangle 3"/>
          <p:cNvSpPr>
            <a:spLocks noGrp="1" noChangeArrowheads="1"/>
          </p:cNvSpPr>
          <p:nvPr>
            <p:ph type="body" idx="1"/>
          </p:nvPr>
        </p:nvSpPr>
        <p:spPr>
          <a:xfrm>
            <a:off x="974725" y="4559300"/>
            <a:ext cx="5365750" cy="4321175"/>
          </a:xfrm>
          <a:noFill/>
        </p:spPr>
        <p:txBody>
          <a:bodyPr lIns="95034" tIns="47516" rIns="95034" bIns="47516"/>
          <a:lstStyle/>
          <a:p>
            <a:endParaRPr lang="en-US" altLang="en-US" smtClean="0"/>
          </a:p>
        </p:txBody>
      </p:sp>
    </p:spTree>
    <p:extLst>
      <p:ext uri="{BB962C8B-B14F-4D97-AF65-F5344CB8AC3E}">
        <p14:creationId xmlns:p14="http://schemas.microsoft.com/office/powerpoint/2010/main" val="4101792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590995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222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5772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116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182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764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087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24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8666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52815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8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92233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020177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29"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smtClean="0"/>
            </a:p>
          </p:txBody>
        </p:sp>
        <p:sp>
          <p:nvSpPr>
            <p:cNvPr id="1030"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smtClean="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rtl="0" eaLnBrk="0" fontAlgn="base" hangingPunct="0">
        <a:lnSpc>
          <a:spcPts val="3600"/>
        </a:lnSpc>
        <a:spcBef>
          <a:spcPct val="0"/>
        </a:spcBef>
        <a:spcAft>
          <a:spcPct val="0"/>
        </a:spcAft>
        <a:defRPr sz="3200" b="1" kern="1200">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kern="12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400" kern="1200">
          <a:solidFill>
            <a:schemeClr val="tx1"/>
          </a:solidFill>
          <a:latin typeface="+mn-lt"/>
          <a:ea typeface="+mn-ea"/>
          <a:cs typeface="+mn-cs"/>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8.png"/><Relationship Id="rId5" Type="http://schemas.openxmlformats.org/officeDocument/2006/relationships/oleObject" Target="../embeddings/oleObject21.bin"/><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8.w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w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2.wmf"/><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Xbar_and_R_chart"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7.wmf"/></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hyperlink" Target="https://en.wikipedia.org/wiki/Hollow_matrix" TargetMode="External"/><Relationship Id="rId3" Type="http://schemas.openxmlformats.org/officeDocument/2006/relationships/notesSlide" Target="../notesSlides/notesSlide31.xml"/><Relationship Id="rId7" Type="http://schemas.openxmlformats.org/officeDocument/2006/relationships/image" Target="../media/image61.emf"/><Relationship Id="rId12" Type="http://schemas.openxmlformats.org/officeDocument/2006/relationships/hyperlink" Target="https://en.wikipedia.org/wiki/Diagonal_of_a_matrix" TargetMode="Externa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3.bin"/><Relationship Id="rId11" Type="http://schemas.openxmlformats.org/officeDocument/2006/relationships/image" Target="../media/image64.png"/><Relationship Id="rId5" Type="http://schemas.openxmlformats.org/officeDocument/2006/relationships/image" Target="../media/image60.wmf"/><Relationship Id="rId10" Type="http://schemas.openxmlformats.org/officeDocument/2006/relationships/image" Target="../media/image63.png"/><Relationship Id="rId4" Type="http://schemas.openxmlformats.org/officeDocument/2006/relationships/oleObject" Target="../embeddings/oleObject12.bin"/><Relationship Id="rId9" Type="http://schemas.openxmlformats.org/officeDocument/2006/relationships/image" Target="../media/image62.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5.wmf"/></Relationships>
</file>

<file path=ppt/slides/_rels/slide82.xml.rels><?xml version="1.0" encoding="UTF-8" standalone="yes"?>
<Relationships xmlns="http://schemas.openxmlformats.org/package/2006/relationships"><Relationship Id="rId2" Type="http://schemas.openxmlformats.org/officeDocument/2006/relationships/hyperlink" Target="https://en.wikipedia.org/wiki/Chebyshev_distanc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0.wmf"/><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8.bin"/><Relationship Id="rId5" Type="http://schemas.openxmlformats.org/officeDocument/2006/relationships/image" Target="../media/image72.wmf"/><Relationship Id="rId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75.wmf"/><Relationship Id="rId4" Type="http://schemas.openxmlformats.org/officeDocument/2006/relationships/oleObject" Target="../embeddings/oleObject19.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8600" y="-152400"/>
            <a:ext cx="8763000" cy="838200"/>
          </a:xfrm>
        </p:spPr>
        <p:txBody>
          <a:bodyPr/>
          <a:lstStyle/>
          <a:p>
            <a:pPr algn="ctr"/>
            <a:r>
              <a:rPr lang="en-US" altLang="en-US" smtClean="0"/>
              <a:t>Data Mining: Data</a:t>
            </a:r>
            <a:endParaRPr lang="en-US" altLang="en-US" sz="2800" smtClean="0"/>
          </a:p>
        </p:txBody>
      </p:sp>
      <p:sp>
        <p:nvSpPr>
          <p:cNvPr id="3075" name="Rectangle 3"/>
          <p:cNvSpPr>
            <a:spLocks noChangeArrowheads="1"/>
          </p:cNvSpPr>
          <p:nvPr/>
        </p:nvSpPr>
        <p:spPr bwMode="auto">
          <a:xfrm>
            <a:off x="381000" y="1706563"/>
            <a:ext cx="8153400" cy="430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Lecture Notes for Chapter 2</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a:p>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a:t>Introduction to Data Mining</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by</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a:t>Tan, Steinbach, Kumar</a:t>
            </a:r>
          </a:p>
          <a:p>
            <a:pPr algn="ctr">
              <a:spcBef>
                <a:spcPct val="0"/>
              </a:spcBef>
              <a:spcAft>
                <a:spcPct val="0"/>
              </a:spcAft>
              <a:buClrTx/>
              <a:buSzTx/>
              <a:buFontTx/>
              <a:buNone/>
            </a:pPr>
            <a:endParaRPr lang="en-US" altLang="en-US" sz="1600" b="0">
              <a:solidFill>
                <a:srgbClr val="0000FF"/>
              </a:solidFill>
            </a:endParaRPr>
          </a:p>
          <a:p>
            <a:pPr algn="ctr">
              <a:spcBef>
                <a:spcPct val="0"/>
              </a:spcBef>
              <a:spcAft>
                <a:spcPct val="0"/>
              </a:spcAft>
              <a:buClrTx/>
              <a:buSzTx/>
              <a:buFontTx/>
              <a:buNone/>
            </a:pPr>
            <a:endParaRPr lang="en-US" altLang="en-US" sz="1600" b="0">
              <a:solidFill>
                <a:srgbClr val="0000FF"/>
              </a:solidFill>
            </a:endParaRPr>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lgn="ctr">
              <a:spcBef>
                <a:spcPct val="0"/>
              </a:spcBef>
              <a:spcAft>
                <a:spcPct val="0"/>
              </a:spcAft>
              <a:buClrTx/>
              <a:buSzTx/>
              <a:buFontTx/>
              <a:buNone/>
            </a:pPr>
            <a:endParaRPr lang="en-US" altLang="en-US" sz="1600" b="0"/>
          </a:p>
          <a:p>
            <a:pPr>
              <a:spcBef>
                <a:spcPct val="0"/>
              </a:spcBef>
              <a:spcAft>
                <a:spcPct val="0"/>
              </a:spcAft>
              <a:buClrTx/>
              <a:buSzTx/>
              <a:buFontTx/>
              <a:buNone/>
            </a:pPr>
            <a:endParaRPr lang="en-US" altLang="en-US" sz="20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685800"/>
          <a:ext cx="9037637"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11" name="Title 2"/>
          <p:cNvSpPr>
            <a:spLocks noGrp="1"/>
          </p:cNvSpPr>
          <p:nvPr>
            <p:ph type="title"/>
          </p:nvPr>
        </p:nvSpPr>
        <p:spPr/>
        <p:txBody>
          <a:bodyPr/>
          <a:lstStyle/>
          <a:p>
            <a:r>
              <a:rPr lang="en-US" altLang="en-US" smtClean="0"/>
              <a:t>Level of Measurement Decision Tree</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commonly used similarity coefficient is defined as</a:t>
            </a:r>
            <a:r>
              <a:rPr lang="en-US" dirty="0" smtClean="0"/>
              <a:t>:</a:t>
            </a:r>
          </a:p>
          <a:p>
            <a:endParaRPr lang="en-US" dirty="0"/>
          </a:p>
          <a:p>
            <a:endParaRPr lang="en-US" dirty="0" smtClean="0"/>
          </a:p>
          <a:p>
            <a:endParaRPr lang="en-US" dirty="0"/>
          </a:p>
          <a:p>
            <a:endParaRPr lang="en-US" dirty="0" smtClean="0"/>
          </a:p>
          <a:p>
            <a:endParaRPr lang="en-US" dirty="0"/>
          </a:p>
          <a:p>
            <a:r>
              <a:rPr lang="en-US" dirty="0">
                <a:solidFill>
                  <a:srgbClr val="FF0000"/>
                </a:solidFill>
              </a:rPr>
              <a:t>This measure counts both presences and absences equally.  </a:t>
            </a:r>
          </a:p>
        </p:txBody>
      </p:sp>
      <p:sp>
        <p:nvSpPr>
          <p:cNvPr id="3" name="Title 2"/>
          <p:cNvSpPr>
            <a:spLocks noGrp="1"/>
          </p:cNvSpPr>
          <p:nvPr>
            <p:ph type="title"/>
          </p:nvPr>
        </p:nvSpPr>
        <p:spPr/>
        <p:txBody>
          <a:bodyPr/>
          <a:lstStyle/>
          <a:p>
            <a:r>
              <a:rPr lang="en-US" dirty="0"/>
              <a:t>Simple Matching Coefficient (SMC)</a:t>
            </a:r>
          </a:p>
        </p:txBody>
      </p:sp>
      <p:pic>
        <p:nvPicPr>
          <p:cNvPr id="4" name="Picture 3"/>
          <p:cNvPicPr>
            <a:picLocks noChangeAspect="1"/>
          </p:cNvPicPr>
          <p:nvPr/>
        </p:nvPicPr>
        <p:blipFill>
          <a:blip r:embed="rId2"/>
          <a:stretch>
            <a:fillRect/>
          </a:stretch>
        </p:blipFill>
        <p:spPr>
          <a:xfrm>
            <a:off x="1600200" y="1905000"/>
            <a:ext cx="5392737" cy="1540782"/>
          </a:xfrm>
          <a:prstGeom prst="rect">
            <a:avLst/>
          </a:prstGeom>
        </p:spPr>
      </p:pic>
    </p:spTree>
    <p:extLst>
      <p:ext uri="{BB962C8B-B14F-4D97-AF65-F5344CB8AC3E}">
        <p14:creationId xmlns:p14="http://schemas.microsoft.com/office/powerpoint/2010/main" val="3675351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smtClean="0"/>
              <a:t>In </a:t>
            </a:r>
            <a:r>
              <a:rPr lang="en-US" sz="2400" dirty="0"/>
              <a:t>some situations, only the presence of an item is relevant, </a:t>
            </a:r>
            <a:endParaRPr lang="en-US" sz="2400" dirty="0" smtClean="0"/>
          </a:p>
          <a:p>
            <a:pPr algn="just"/>
            <a:r>
              <a:rPr lang="en-US" sz="2400" dirty="0" smtClean="0"/>
              <a:t>supposed </a:t>
            </a:r>
            <a:r>
              <a:rPr lang="en-US" sz="2400" dirty="0"/>
              <a:t>we want to do a basket market study, if we were to count all items that a person did not buy, </a:t>
            </a:r>
            <a:endParaRPr lang="en-US" sz="2400" dirty="0" smtClean="0"/>
          </a:p>
          <a:p>
            <a:pPr algn="just"/>
            <a:r>
              <a:rPr lang="en-US" sz="2400" dirty="0" smtClean="0"/>
              <a:t>their </a:t>
            </a:r>
            <a:r>
              <a:rPr lang="en-US" sz="2400" dirty="0"/>
              <a:t>number will outnumber the items purchased by far and it can compromise our study. </a:t>
            </a:r>
            <a:endParaRPr lang="en-US" sz="2400" dirty="0" smtClean="0"/>
          </a:p>
          <a:p>
            <a:pPr algn="just"/>
            <a:r>
              <a:rPr lang="en-US" sz="2400" dirty="0" smtClean="0"/>
              <a:t>The </a:t>
            </a:r>
            <a:r>
              <a:rPr lang="en-US" sz="2400" dirty="0" err="1"/>
              <a:t>Jaccard</a:t>
            </a:r>
            <a:r>
              <a:rPr lang="en-US" sz="2400" dirty="0"/>
              <a:t> coefficient (J) is often used in this type of situation in which we have asymmetric binary attributes. </a:t>
            </a:r>
          </a:p>
        </p:txBody>
      </p:sp>
      <p:sp>
        <p:nvSpPr>
          <p:cNvPr id="3" name="Title 2"/>
          <p:cNvSpPr>
            <a:spLocks noGrp="1"/>
          </p:cNvSpPr>
          <p:nvPr>
            <p:ph type="title"/>
          </p:nvPr>
        </p:nvSpPr>
        <p:spPr/>
        <p:txBody>
          <a:bodyPr/>
          <a:lstStyle/>
          <a:p>
            <a:r>
              <a:rPr lang="en-US" dirty="0" err="1"/>
              <a:t>Jaccard</a:t>
            </a:r>
            <a:r>
              <a:rPr lang="en-US" dirty="0"/>
              <a:t> Coefficient</a:t>
            </a:r>
          </a:p>
        </p:txBody>
      </p:sp>
      <p:pic>
        <p:nvPicPr>
          <p:cNvPr id="4" name="Picture 3"/>
          <p:cNvPicPr>
            <a:picLocks noChangeAspect="1"/>
          </p:cNvPicPr>
          <p:nvPr/>
        </p:nvPicPr>
        <p:blipFill>
          <a:blip r:embed="rId2"/>
          <a:stretch>
            <a:fillRect/>
          </a:stretch>
        </p:blipFill>
        <p:spPr>
          <a:xfrm>
            <a:off x="1905000" y="4657725"/>
            <a:ext cx="4962525" cy="1209675"/>
          </a:xfrm>
          <a:prstGeom prst="rect">
            <a:avLst/>
          </a:prstGeom>
        </p:spPr>
      </p:pic>
    </p:spTree>
    <p:extLst>
      <p:ext uri="{BB962C8B-B14F-4D97-AF65-F5344CB8AC3E}">
        <p14:creationId xmlns:p14="http://schemas.microsoft.com/office/powerpoint/2010/main" val="37008119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81000" y="152400"/>
            <a:ext cx="8280400" cy="552450"/>
          </a:xfrm>
        </p:spPr>
        <p:txBody>
          <a:bodyPr/>
          <a:lstStyle/>
          <a:p>
            <a:r>
              <a:rPr lang="en-US" altLang="en-US" dirty="0" smtClean="0"/>
              <a:t>SMC </a:t>
            </a:r>
            <a:r>
              <a:rPr lang="en-US" altLang="en-US" dirty="0" smtClean="0">
                <a:solidFill>
                  <a:srgbClr val="FF0000"/>
                </a:solidFill>
              </a:rPr>
              <a:t>versus</a:t>
            </a:r>
            <a:r>
              <a:rPr lang="en-US" altLang="en-US" dirty="0" smtClean="0"/>
              <a:t> </a:t>
            </a:r>
            <a:r>
              <a:rPr lang="en-US" altLang="en-US" dirty="0" err="1" smtClean="0"/>
              <a:t>Jaccard</a:t>
            </a:r>
            <a:r>
              <a:rPr lang="en-US" altLang="en-US" dirty="0" smtClean="0"/>
              <a:t>: Example</a:t>
            </a:r>
          </a:p>
        </p:txBody>
      </p:sp>
      <p:sp>
        <p:nvSpPr>
          <p:cNvPr id="2" name="Content Placeholder 1"/>
          <p:cNvSpPr>
            <a:spLocks noGrp="1"/>
          </p:cNvSpPr>
          <p:nvPr>
            <p:ph idx="1"/>
          </p:nvPr>
        </p:nvSpPr>
        <p:spPr/>
        <p:txBody>
          <a:bodyPr/>
          <a:lstStyle/>
          <a:p>
            <a:r>
              <a:rPr lang="en-US" sz="2400" dirty="0"/>
              <a:t>we </a:t>
            </a:r>
            <a:r>
              <a:rPr lang="en-US" sz="2400" dirty="0" smtClean="0"/>
              <a:t>calculate SMC </a:t>
            </a:r>
            <a:r>
              <a:rPr lang="en-US" sz="2400" dirty="0"/>
              <a:t>and J</a:t>
            </a:r>
            <a:r>
              <a:rPr lang="en-US" sz="2400" dirty="0" smtClean="0"/>
              <a:t> </a:t>
            </a:r>
            <a:r>
              <a:rPr lang="en-US" sz="2400" dirty="0"/>
              <a:t>for the following two </a:t>
            </a:r>
            <a:r>
              <a:rPr lang="en-US" sz="2400" dirty="0">
                <a:solidFill>
                  <a:srgbClr val="FF0000"/>
                </a:solidFill>
              </a:rPr>
              <a:t>binary</a:t>
            </a:r>
            <a:r>
              <a:rPr lang="en-US" sz="2400" dirty="0"/>
              <a:t> </a:t>
            </a:r>
            <a:r>
              <a:rPr lang="en-US" sz="2400" dirty="0">
                <a:solidFill>
                  <a:srgbClr val="FF0000"/>
                </a:solidFill>
              </a:rPr>
              <a:t>vectors</a:t>
            </a:r>
            <a:r>
              <a:rPr lang="en-US" sz="2400" dirty="0"/>
              <a:t>. </a:t>
            </a:r>
            <a:endParaRPr lang="en-US" sz="2400" dirty="0" smtClean="0"/>
          </a:p>
          <a:p>
            <a:endParaRPr lang="en-US" sz="2400" dirty="0"/>
          </a:p>
          <a:p>
            <a:endParaRPr lang="en-US" sz="2400" dirty="0" smtClean="0"/>
          </a:p>
          <a:p>
            <a:endParaRPr lang="en-US" sz="2400" dirty="0"/>
          </a:p>
          <a:p>
            <a:endParaRPr lang="en-US" sz="2400" dirty="0" smtClean="0"/>
          </a:p>
          <a:p>
            <a:pPr lvl="1"/>
            <a:endParaRPr lang="en-US" sz="2000" dirty="0" smtClean="0"/>
          </a:p>
          <a:p>
            <a:pPr lvl="1"/>
            <a:r>
              <a:rPr lang="en-US" sz="2000" dirty="0" smtClean="0"/>
              <a:t>Since the </a:t>
            </a:r>
            <a:r>
              <a:rPr lang="en-US" sz="2000" dirty="0"/>
              <a:t>number of products not </a:t>
            </a:r>
            <a:r>
              <a:rPr lang="en-US" sz="2000" dirty="0" smtClean="0"/>
              <a:t>purchased by </a:t>
            </a:r>
            <a:r>
              <a:rPr lang="en-US" sz="2000" dirty="0"/>
              <a:t>any customer </a:t>
            </a:r>
            <a:r>
              <a:rPr lang="en-US" sz="2000" dirty="0" smtClean="0"/>
              <a:t>far outnumbers </a:t>
            </a:r>
            <a:r>
              <a:rPr lang="en-US" sz="2000" dirty="0"/>
              <a:t>the number of products that were purchased</a:t>
            </a:r>
            <a:r>
              <a:rPr lang="en-US" sz="2000" dirty="0" smtClean="0"/>
              <a:t>, </a:t>
            </a:r>
          </a:p>
          <a:p>
            <a:pPr lvl="1"/>
            <a:r>
              <a:rPr lang="en-US" sz="2000" dirty="0" smtClean="0">
                <a:solidFill>
                  <a:srgbClr val="FF0000"/>
                </a:solidFill>
              </a:rPr>
              <a:t>a </a:t>
            </a:r>
            <a:r>
              <a:rPr lang="en-US" sz="2000" dirty="0">
                <a:solidFill>
                  <a:srgbClr val="FF0000"/>
                </a:solidFill>
              </a:rPr>
              <a:t>similarity </a:t>
            </a:r>
            <a:r>
              <a:rPr lang="en-US" sz="2000" dirty="0" smtClean="0">
                <a:solidFill>
                  <a:srgbClr val="FF0000"/>
                </a:solidFill>
              </a:rPr>
              <a:t>measure such </a:t>
            </a:r>
            <a:r>
              <a:rPr lang="en-US" sz="2000" dirty="0">
                <a:solidFill>
                  <a:srgbClr val="FF0000"/>
                </a:solidFill>
              </a:rPr>
              <a:t>as SMC would say that all transactions are very similar. </a:t>
            </a:r>
            <a:endParaRPr lang="en-US" sz="2000" dirty="0" smtClean="0">
              <a:solidFill>
                <a:srgbClr val="FF0000"/>
              </a:solidFill>
            </a:endParaRPr>
          </a:p>
          <a:p>
            <a:pPr lvl="1"/>
            <a:r>
              <a:rPr lang="en-US" sz="2000" dirty="0" smtClean="0"/>
              <a:t>As </a:t>
            </a:r>
            <a:r>
              <a:rPr lang="en-US" sz="2000" dirty="0"/>
              <a:t>a result, </a:t>
            </a:r>
            <a:r>
              <a:rPr lang="en-US" sz="2000" dirty="0" smtClean="0"/>
              <a:t>the </a:t>
            </a:r>
            <a:r>
              <a:rPr lang="en-US" sz="2000" dirty="0" err="1" smtClean="0"/>
              <a:t>Jaccard</a:t>
            </a:r>
            <a:r>
              <a:rPr lang="en-US" sz="2000" dirty="0" smtClean="0"/>
              <a:t> </a:t>
            </a:r>
            <a:r>
              <a:rPr lang="en-US" sz="2000" dirty="0"/>
              <a:t>coefficient is frequently used to handle objects consisting of asymmetric binary attributes. </a:t>
            </a:r>
            <a:br>
              <a:rPr lang="en-US" sz="2000" dirty="0"/>
            </a:br>
            <a:r>
              <a:rPr lang="en-US" sz="2000" dirty="0"/>
              <a:t/>
            </a:r>
            <a:br>
              <a:rPr lang="en-US" sz="2000" dirty="0"/>
            </a:br>
            <a:endParaRPr lang="en-US" sz="2000" dirty="0"/>
          </a:p>
        </p:txBody>
      </p:sp>
      <p:pic>
        <p:nvPicPr>
          <p:cNvPr id="3" name="Picture 2"/>
          <p:cNvPicPr>
            <a:picLocks noChangeAspect="1"/>
          </p:cNvPicPr>
          <p:nvPr/>
        </p:nvPicPr>
        <p:blipFill>
          <a:blip r:embed="rId2"/>
          <a:stretch>
            <a:fillRect/>
          </a:stretch>
        </p:blipFill>
        <p:spPr>
          <a:xfrm>
            <a:off x="3733800" y="1676400"/>
            <a:ext cx="4318095" cy="2314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#1 </a:t>
            </a:r>
            <a:r>
              <a:rPr lang="en-US" dirty="0" err="1" smtClean="0"/>
              <a:t>Jaccard</a:t>
            </a:r>
            <a:r>
              <a:rPr lang="en-US" dirty="0" smtClean="0"/>
              <a:t> Similarity</a:t>
            </a:r>
            <a:endParaRPr lang="en-US" dirty="0"/>
          </a:p>
        </p:txBody>
      </p:sp>
      <p:sp>
        <p:nvSpPr>
          <p:cNvPr id="5" name="Content Placeholder 4"/>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381000" y="1676400"/>
            <a:ext cx="8318500" cy="3195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088286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Example #1 </a:t>
            </a:r>
            <a:r>
              <a:rPr lang="en-US" dirty="0" err="1"/>
              <a:t>Jaccard</a:t>
            </a:r>
            <a:r>
              <a:rPr lang="en-US" dirty="0"/>
              <a:t> Similarity</a:t>
            </a:r>
          </a:p>
        </p:txBody>
      </p:sp>
      <p:pic>
        <p:nvPicPr>
          <p:cNvPr id="4" name="Picture 3"/>
          <p:cNvPicPr>
            <a:picLocks noChangeAspect="1"/>
          </p:cNvPicPr>
          <p:nvPr/>
        </p:nvPicPr>
        <p:blipFill>
          <a:blip r:embed="rId2"/>
          <a:stretch>
            <a:fillRect/>
          </a:stretch>
        </p:blipFill>
        <p:spPr>
          <a:xfrm>
            <a:off x="318405" y="1121979"/>
            <a:ext cx="8504016" cy="4014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9414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81000" y="152400"/>
            <a:ext cx="8280400" cy="552450"/>
          </a:xfrm>
        </p:spPr>
        <p:txBody>
          <a:bodyPr/>
          <a:lstStyle/>
          <a:p>
            <a:r>
              <a:rPr lang="en-US" altLang="en-US" dirty="0" smtClean="0"/>
              <a:t>Cosine Similarity (non-binary vector)</a:t>
            </a:r>
          </a:p>
        </p:txBody>
      </p:sp>
      <p:sp>
        <p:nvSpPr>
          <p:cNvPr id="99331" name="Rectangle 3"/>
          <p:cNvSpPr>
            <a:spLocks noGrp="1" noChangeArrowheads="1"/>
          </p:cNvSpPr>
          <p:nvPr>
            <p:ph type="body" idx="1"/>
          </p:nvPr>
        </p:nvSpPr>
        <p:spPr>
          <a:xfrm>
            <a:off x="639763" y="1143000"/>
            <a:ext cx="8001000" cy="5106988"/>
          </a:xfrm>
        </p:spPr>
        <p:txBody>
          <a:bodyPr/>
          <a:lstStyle/>
          <a:p>
            <a:pPr marL="0" indent="0" algn="just">
              <a:lnSpc>
                <a:spcPct val="90000"/>
              </a:lnSpc>
              <a:spcBef>
                <a:spcPct val="20000"/>
              </a:spcBef>
            </a:pPr>
            <a:r>
              <a:rPr lang="en-US" altLang="en-US" sz="2000" dirty="0" smtClean="0">
                <a:cs typeface="Times New Roman" panose="02020603050405020304" pitchFamily="18" charset="0"/>
              </a:rPr>
              <a:t>Its for non binary vector and ignores 0-0 matches like </a:t>
            </a:r>
            <a:r>
              <a:rPr lang="en-US" altLang="en-US" sz="2000" dirty="0" err="1" smtClean="0">
                <a:cs typeface="Times New Roman" panose="02020603050405020304" pitchFamily="18" charset="0"/>
              </a:rPr>
              <a:t>jaccard</a:t>
            </a:r>
            <a:r>
              <a:rPr lang="en-US" altLang="en-US" sz="2000" dirty="0" smtClean="0">
                <a:cs typeface="Times New Roman" panose="02020603050405020304" pitchFamily="18" charset="0"/>
              </a:rPr>
              <a:t> method </a:t>
            </a:r>
          </a:p>
          <a:p>
            <a:pPr marL="0" indent="0" algn="just">
              <a:lnSpc>
                <a:spcPct val="90000"/>
              </a:lnSpc>
              <a:spcBef>
                <a:spcPct val="20000"/>
              </a:spcBef>
            </a:pPr>
            <a:r>
              <a:rPr lang="en-US" altLang="en-US" sz="2000" dirty="0" smtClean="0">
                <a:cs typeface="Times New Roman" panose="02020603050405020304" pitchFamily="18" charset="0"/>
              </a:rPr>
              <a:t>If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1</a:t>
            </a:r>
            <a:r>
              <a:rPr lang="en-US" altLang="en-US" sz="2000" dirty="0" smtClean="0">
                <a:cs typeface="Times New Roman" panose="02020603050405020304" pitchFamily="18" charset="0"/>
              </a:rPr>
              <a:t> and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2</a:t>
            </a:r>
            <a:r>
              <a:rPr lang="en-US" altLang="en-US" sz="2000" dirty="0" smtClean="0">
                <a:cs typeface="Times New Roman" panose="02020603050405020304" pitchFamily="18" charset="0"/>
              </a:rPr>
              <a:t> are two document vectors, then</a:t>
            </a:r>
          </a:p>
          <a:p>
            <a:pPr marL="0" indent="0" algn="just">
              <a:lnSpc>
                <a:spcPct val="90000"/>
              </a:lnSpc>
              <a:spcBef>
                <a:spcPct val="20000"/>
              </a:spcBef>
              <a:buFont typeface="Monotype Sorts" pitchFamily="2" charset="2"/>
              <a:buNone/>
            </a:pPr>
            <a:r>
              <a:rPr lang="en-US" altLang="en-US" sz="2000" dirty="0" smtClean="0">
                <a:cs typeface="Times New Roman" panose="02020603050405020304" pitchFamily="18" charset="0"/>
              </a:rPr>
              <a:t>             cos(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1</a:t>
            </a:r>
            <a:r>
              <a:rPr lang="en-US" altLang="en-US" sz="2000" i="1" dirty="0" smtClean="0">
                <a:cs typeface="Times New Roman" panose="02020603050405020304" pitchFamily="18" charset="0"/>
              </a:rPr>
              <a:t>, d</a:t>
            </a:r>
            <a:r>
              <a:rPr lang="en-US" altLang="en-US" sz="2000" i="1" baseline="-30000" dirty="0" smtClean="0">
                <a:cs typeface="Times New Roman" panose="02020603050405020304" pitchFamily="18" charset="0"/>
              </a:rPr>
              <a:t>2</a:t>
            </a:r>
            <a:r>
              <a:rPr lang="en-US" altLang="en-US" sz="2000" dirty="0" smtClean="0">
                <a:cs typeface="Times New Roman" panose="02020603050405020304" pitchFamily="18" charset="0"/>
              </a:rPr>
              <a:t> ) =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1</a:t>
            </a:r>
            <a:r>
              <a:rPr lang="en-US" altLang="en-US" sz="2000" dirty="0" smtClean="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2000" dirty="0" smtClean="0">
                <a:cs typeface="Times New Roman" panose="02020603050405020304" pitchFamily="18" charset="0"/>
              </a:rPr>
              <a:t>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2</a:t>
            </a:r>
            <a:r>
              <a:rPr lang="en-US" altLang="en-US" sz="2000" dirty="0" smtClean="0">
                <a:cs typeface="Times New Roman" panose="02020603050405020304" pitchFamily="18" charset="0"/>
              </a:rPr>
              <a:t>) /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1</a:t>
            </a:r>
            <a:r>
              <a:rPr lang="en-US" altLang="en-US" sz="2000" dirty="0" smtClean="0">
                <a:cs typeface="Times New Roman" panose="02020603050405020304" pitchFamily="18" charset="0"/>
              </a:rPr>
              <a:t>||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2</a:t>
            </a:r>
            <a:r>
              <a:rPr lang="en-US" altLang="en-US" sz="2000" dirty="0" smtClean="0">
                <a:cs typeface="Times New Roman" panose="02020603050405020304" pitchFamily="18" charset="0"/>
              </a:rPr>
              <a:t>|| , </a:t>
            </a:r>
          </a:p>
          <a:p>
            <a:pPr marL="0" indent="0" algn="just">
              <a:lnSpc>
                <a:spcPct val="90000"/>
              </a:lnSpc>
              <a:spcBef>
                <a:spcPct val="20000"/>
              </a:spcBef>
              <a:buFont typeface="Monotype Sorts" pitchFamily="2" charset="2"/>
              <a:buNone/>
            </a:pPr>
            <a:r>
              <a:rPr lang="en-US" altLang="en-US" sz="1600" dirty="0" smtClean="0">
                <a:cs typeface="Times New Roman" panose="02020603050405020304" pitchFamily="18" charset="0"/>
              </a:rPr>
              <a:t>   where </a:t>
            </a:r>
            <a:r>
              <a:rPr lang="en-US" altLang="en-US" sz="16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1600" dirty="0" smtClean="0">
                <a:cs typeface="Times New Roman" panose="02020603050405020304" pitchFamily="18" charset="0"/>
              </a:rPr>
              <a:t> indicates vector dot product and || </a:t>
            </a:r>
            <a:r>
              <a:rPr lang="en-US" altLang="en-US" sz="1600" i="1" dirty="0" smtClean="0">
                <a:cs typeface="Times New Roman" panose="02020603050405020304" pitchFamily="18" charset="0"/>
              </a:rPr>
              <a:t>d </a:t>
            </a:r>
            <a:r>
              <a:rPr lang="en-US" altLang="en-US" sz="1600" dirty="0" smtClean="0">
                <a:cs typeface="Times New Roman" panose="02020603050405020304" pitchFamily="18" charset="0"/>
              </a:rPr>
              <a:t>|| is  the   length of vector </a:t>
            </a:r>
            <a:r>
              <a:rPr lang="en-US" altLang="en-US" sz="1600" i="1" dirty="0" smtClean="0">
                <a:cs typeface="Times New Roman" panose="02020603050405020304" pitchFamily="18" charset="0"/>
              </a:rPr>
              <a:t>d</a:t>
            </a:r>
            <a:r>
              <a:rPr lang="en-US" altLang="en-US" sz="1600" dirty="0" smtClean="0">
                <a:cs typeface="Times New Roman" panose="02020603050405020304" pitchFamily="18" charset="0"/>
              </a:rPr>
              <a:t>.</a:t>
            </a:r>
            <a:r>
              <a:rPr lang="en-US" altLang="en-US" sz="2000" dirty="0" smtClean="0">
                <a:cs typeface="Times New Roman" panose="02020603050405020304" pitchFamily="18" charset="0"/>
              </a:rPr>
              <a:t>  </a:t>
            </a:r>
          </a:p>
          <a:p>
            <a:pPr marL="2514600" lvl="4" indent="-342900" algn="just">
              <a:lnSpc>
                <a:spcPct val="90000"/>
              </a:lnSpc>
            </a:pPr>
            <a:endParaRPr lang="en-US" altLang="en-US" sz="1600" dirty="0" smtClean="0">
              <a:cs typeface="Times New Roman" panose="02020603050405020304" pitchFamily="18" charset="0"/>
            </a:endParaRPr>
          </a:p>
          <a:p>
            <a:pPr marL="0" indent="0" algn="just">
              <a:lnSpc>
                <a:spcPct val="90000"/>
              </a:lnSpc>
              <a:spcBef>
                <a:spcPct val="20000"/>
              </a:spcBef>
            </a:pPr>
            <a:r>
              <a:rPr lang="en-US" altLang="en-US" sz="2000" dirty="0" smtClean="0">
                <a:cs typeface="Times New Roman" panose="02020603050405020304" pitchFamily="18" charset="0"/>
              </a:rPr>
              <a:t> Example: </a:t>
            </a:r>
          </a:p>
          <a:p>
            <a:pPr marL="0" indent="0" algn="just">
              <a:lnSpc>
                <a:spcPct val="90000"/>
              </a:lnSpc>
              <a:spcBef>
                <a:spcPct val="20000"/>
              </a:spcBef>
              <a:buFont typeface="Monotype Sorts" pitchFamily="2" charset="2"/>
              <a:buNone/>
            </a:pPr>
            <a:endParaRPr lang="en-US" altLang="en-US" sz="1000" dirty="0" smtClean="0">
              <a:cs typeface="Times New Roman" panose="02020603050405020304" pitchFamily="18" charset="0"/>
            </a:endParaRPr>
          </a:p>
          <a:p>
            <a:pPr marL="0" indent="0">
              <a:lnSpc>
                <a:spcPct val="90000"/>
              </a:lnSpc>
              <a:spcBef>
                <a:spcPct val="20000"/>
              </a:spcBef>
              <a:buFont typeface="Monotype Sorts" pitchFamily="2" charset="2"/>
              <a:buNone/>
            </a:pPr>
            <a:r>
              <a:rPr lang="en-US" altLang="en-US" sz="2000" i="1" dirty="0" smtClean="0">
                <a:cs typeface="Times New Roman" panose="02020603050405020304" pitchFamily="18" charset="0"/>
              </a:rPr>
              <a:t>  	</a:t>
            </a:r>
            <a:r>
              <a:rPr lang="en-US" altLang="en-US" sz="1800" i="1" dirty="0" smtClean="0">
                <a:cs typeface="Times New Roman" panose="02020603050405020304" pitchFamily="18" charset="0"/>
              </a:rPr>
              <a:t>d</a:t>
            </a:r>
            <a:r>
              <a:rPr lang="en-US" altLang="en-US" sz="1800" i="1" baseline="-30000" dirty="0" smtClean="0">
                <a:cs typeface="Times New Roman" panose="02020603050405020304" pitchFamily="18" charset="0"/>
              </a:rPr>
              <a:t>1</a:t>
            </a:r>
            <a:r>
              <a:rPr lang="en-US" altLang="en-US" sz="1800" i="1" dirty="0" smtClean="0">
                <a:cs typeface="Times New Roman" panose="02020603050405020304" pitchFamily="18" charset="0"/>
              </a:rPr>
              <a:t> </a:t>
            </a:r>
            <a:r>
              <a:rPr lang="en-US" altLang="en-US" sz="1800" b="1" dirty="0" smtClean="0">
                <a:cs typeface="Times New Roman" panose="02020603050405020304" pitchFamily="18" charset="0"/>
              </a:rPr>
              <a:t>=  3 2 0 5 0 0 0 2 0 0 	</a:t>
            </a:r>
            <a:endParaRPr lang="en-US" altLang="en-US" sz="1800" dirty="0" smtClean="0">
              <a:cs typeface="Times New Roman" panose="02020603050405020304" pitchFamily="18" charset="0"/>
            </a:endParaRPr>
          </a:p>
          <a:p>
            <a:pPr marL="0" indent="0">
              <a:lnSpc>
                <a:spcPct val="90000"/>
              </a:lnSpc>
              <a:spcBef>
                <a:spcPct val="20000"/>
              </a:spcBef>
              <a:buFont typeface="Monotype Sorts" pitchFamily="2" charset="2"/>
              <a:buNone/>
            </a:pPr>
            <a:r>
              <a:rPr lang="en-US" altLang="en-US" sz="1800" i="1" dirty="0" smtClean="0">
                <a:cs typeface="Times New Roman" panose="02020603050405020304" pitchFamily="18" charset="0"/>
              </a:rPr>
              <a:t>   	d</a:t>
            </a:r>
            <a:r>
              <a:rPr lang="en-US" altLang="en-US" sz="1800" i="1" baseline="-30000" dirty="0" smtClean="0">
                <a:cs typeface="Times New Roman" panose="02020603050405020304" pitchFamily="18" charset="0"/>
              </a:rPr>
              <a:t>2</a:t>
            </a:r>
            <a:r>
              <a:rPr lang="en-US" altLang="en-US" sz="1800" b="1" dirty="0" smtClean="0">
                <a:cs typeface="Times New Roman" panose="02020603050405020304" pitchFamily="18" charset="0"/>
              </a:rPr>
              <a:t> =  1 0 0 0 0 0 0 1 0 2</a:t>
            </a:r>
            <a:r>
              <a:rPr lang="en-US" altLang="en-US" sz="1800" dirty="0" smtClean="0">
                <a:cs typeface="Times New Roman" panose="02020603050405020304" pitchFamily="18" charset="0"/>
              </a:rPr>
              <a:t> </a:t>
            </a:r>
          </a:p>
          <a:p>
            <a:pPr marL="0" indent="0">
              <a:lnSpc>
                <a:spcPct val="90000"/>
              </a:lnSpc>
              <a:spcBef>
                <a:spcPct val="20000"/>
              </a:spcBef>
              <a:buFont typeface="Monotype Sorts" pitchFamily="2" charset="2"/>
              <a:buNone/>
            </a:pPr>
            <a:endParaRPr lang="en-US" altLang="en-US" sz="1800" dirty="0" smtClean="0">
              <a:cs typeface="Times New Roman" panose="02020603050405020304" pitchFamily="18" charset="0"/>
            </a:endParaRPr>
          </a:p>
          <a:p>
            <a:pPr marL="0" indent="0">
              <a:lnSpc>
                <a:spcPct val="90000"/>
              </a:lnSpc>
              <a:spcBef>
                <a:spcPct val="20000"/>
              </a:spcBef>
              <a:buFont typeface="Monotype Sorts" pitchFamily="2" charset="2"/>
              <a:buNone/>
            </a:pPr>
            <a:r>
              <a:rPr lang="en-US" altLang="en-US" sz="1600" i="1" dirty="0" smtClean="0">
                <a:cs typeface="Times New Roman" panose="02020603050405020304" pitchFamily="18" charset="0"/>
              </a:rPr>
              <a:t>    d</a:t>
            </a:r>
            <a:r>
              <a:rPr lang="en-US" altLang="en-US" sz="1600" i="1" baseline="-30000" dirty="0" smtClean="0">
                <a:cs typeface="Times New Roman" panose="02020603050405020304" pitchFamily="18" charset="0"/>
              </a:rPr>
              <a:t>1</a:t>
            </a:r>
            <a:r>
              <a:rPr lang="en-US" altLang="en-US" sz="1600" dirty="0" smtClean="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1600" dirty="0" smtClean="0">
                <a:cs typeface="Times New Roman" panose="02020603050405020304" pitchFamily="18" charset="0"/>
              </a:rPr>
              <a:t> </a:t>
            </a:r>
            <a:r>
              <a:rPr lang="en-US" altLang="en-US" sz="1600" i="1" dirty="0" smtClean="0">
                <a:cs typeface="Times New Roman" panose="02020603050405020304" pitchFamily="18" charset="0"/>
              </a:rPr>
              <a:t>d</a:t>
            </a:r>
            <a:r>
              <a:rPr lang="en-US" altLang="en-US" sz="1600" i="1" baseline="-30000" dirty="0" smtClean="0">
                <a:cs typeface="Times New Roman" panose="02020603050405020304" pitchFamily="18" charset="0"/>
              </a:rPr>
              <a:t>2</a:t>
            </a:r>
            <a:r>
              <a:rPr lang="en-US" altLang="en-US" sz="1600" dirty="0" smtClean="0">
                <a:cs typeface="Times New Roman" panose="02020603050405020304" pitchFamily="18" charset="0"/>
              </a:rPr>
              <a:t>=  3*1 + 2*0 + 0*0 + 5*0 + 0*0 + 0*0 + 0*0 + 2*1 + 0*0 + 0*2 = 5</a:t>
            </a:r>
          </a:p>
          <a:p>
            <a:pPr marL="0" indent="0">
              <a:lnSpc>
                <a:spcPct val="90000"/>
              </a:lnSpc>
              <a:spcBef>
                <a:spcPct val="20000"/>
              </a:spcBef>
              <a:buFont typeface="Monotype Sorts" pitchFamily="2" charset="2"/>
              <a:buNone/>
            </a:pPr>
            <a:r>
              <a:rPr lang="en-US" altLang="en-US" sz="2000" dirty="0" smtClean="0">
                <a:cs typeface="Times New Roman" panose="02020603050405020304" pitchFamily="18" charset="0"/>
              </a:rPr>
              <a:t>   </a:t>
            </a:r>
            <a:r>
              <a:rPr lang="en-US" altLang="en-US" sz="1600" dirty="0" smtClean="0">
                <a:cs typeface="Times New Roman" panose="02020603050405020304" pitchFamily="18" charset="0"/>
              </a:rPr>
              <a:t>||</a:t>
            </a:r>
            <a:r>
              <a:rPr lang="en-US" altLang="en-US" sz="1600" i="1" dirty="0" smtClean="0">
                <a:cs typeface="Times New Roman" panose="02020603050405020304" pitchFamily="18" charset="0"/>
              </a:rPr>
              <a:t>d</a:t>
            </a:r>
            <a:r>
              <a:rPr lang="en-US" altLang="en-US" sz="1600" i="1" baseline="-30000" dirty="0" smtClean="0">
                <a:cs typeface="Times New Roman" panose="02020603050405020304" pitchFamily="18" charset="0"/>
              </a:rPr>
              <a:t>1</a:t>
            </a:r>
            <a:r>
              <a:rPr lang="en-US" altLang="en-US" sz="1600" dirty="0" smtClean="0">
                <a:cs typeface="Times New Roman" panose="02020603050405020304" pitchFamily="18" charset="0"/>
              </a:rPr>
              <a:t>|| = (3*3+2*2+0*0+5*5+0*0+0*0+0*0+2*2+0*0+0*0)</a:t>
            </a:r>
            <a:r>
              <a:rPr lang="en-US" altLang="en-US" sz="1600" b="1" baseline="30000" dirty="0" smtClean="0">
                <a:cs typeface="Times New Roman" panose="02020603050405020304" pitchFamily="18" charset="0"/>
              </a:rPr>
              <a:t>0.5</a:t>
            </a:r>
            <a:r>
              <a:rPr lang="en-US" altLang="en-US" sz="1600" dirty="0" smtClean="0">
                <a:cs typeface="Times New Roman" panose="02020603050405020304" pitchFamily="18" charset="0"/>
              </a:rPr>
              <a:t> =  (42) </a:t>
            </a:r>
            <a:r>
              <a:rPr lang="en-US" altLang="en-US" sz="1600" b="1" baseline="30000" dirty="0" smtClean="0">
                <a:cs typeface="Times New Roman" panose="02020603050405020304" pitchFamily="18" charset="0"/>
              </a:rPr>
              <a:t>0.5</a:t>
            </a:r>
            <a:r>
              <a:rPr lang="en-US" altLang="en-US" sz="1600" dirty="0" smtClean="0">
                <a:cs typeface="Times New Roman" panose="02020603050405020304" pitchFamily="18" charset="0"/>
              </a:rPr>
              <a:t> = 6.481</a:t>
            </a:r>
          </a:p>
          <a:p>
            <a:pPr marL="0" indent="0">
              <a:lnSpc>
                <a:spcPct val="90000"/>
              </a:lnSpc>
              <a:spcBef>
                <a:spcPct val="20000"/>
              </a:spcBef>
              <a:buFont typeface="Monotype Sorts" pitchFamily="2" charset="2"/>
              <a:buNone/>
            </a:pPr>
            <a:r>
              <a:rPr lang="en-US" altLang="en-US" sz="1600" dirty="0" smtClean="0">
                <a:cs typeface="Times New Roman" panose="02020603050405020304" pitchFamily="18" charset="0"/>
              </a:rPr>
              <a:t>    ||</a:t>
            </a:r>
            <a:r>
              <a:rPr lang="en-US" altLang="en-US" sz="1600" i="1" dirty="0" smtClean="0">
                <a:cs typeface="Times New Roman" panose="02020603050405020304" pitchFamily="18" charset="0"/>
              </a:rPr>
              <a:t>d</a:t>
            </a:r>
            <a:r>
              <a:rPr lang="en-US" altLang="en-US" sz="1600" i="1" baseline="-30000" dirty="0" smtClean="0">
                <a:cs typeface="Times New Roman" panose="02020603050405020304" pitchFamily="18" charset="0"/>
              </a:rPr>
              <a:t>2</a:t>
            </a:r>
            <a:r>
              <a:rPr lang="en-US" altLang="en-US" sz="1600" dirty="0" smtClean="0">
                <a:cs typeface="Times New Roman" panose="02020603050405020304" pitchFamily="18" charset="0"/>
              </a:rPr>
              <a:t>|| = (1*1+0*0+0*0+0*0+0*0+0*0+0*0+1*1+0*0+2*2)</a:t>
            </a:r>
            <a:r>
              <a:rPr lang="en-US" altLang="en-US" sz="1600" baseline="30000" dirty="0" smtClean="0">
                <a:cs typeface="Times New Roman" panose="02020603050405020304" pitchFamily="18" charset="0"/>
              </a:rPr>
              <a:t> </a:t>
            </a:r>
            <a:r>
              <a:rPr lang="en-US" altLang="en-US" sz="1600" b="1" baseline="30000" dirty="0" smtClean="0">
                <a:cs typeface="Times New Roman" panose="02020603050405020304" pitchFamily="18" charset="0"/>
              </a:rPr>
              <a:t>0.5</a:t>
            </a:r>
            <a:r>
              <a:rPr lang="en-US" altLang="en-US" sz="1600" baseline="30000" dirty="0" smtClean="0">
                <a:cs typeface="Times New Roman" panose="02020603050405020304" pitchFamily="18" charset="0"/>
              </a:rPr>
              <a:t> </a:t>
            </a:r>
            <a:r>
              <a:rPr lang="en-US" altLang="en-US" sz="1600" dirty="0" smtClean="0">
                <a:cs typeface="Times New Roman" panose="02020603050405020304" pitchFamily="18" charset="0"/>
              </a:rPr>
              <a:t>= (6) </a:t>
            </a:r>
            <a:r>
              <a:rPr lang="en-US" altLang="en-US" sz="1600" b="1" baseline="30000" dirty="0" smtClean="0">
                <a:cs typeface="Times New Roman" panose="02020603050405020304" pitchFamily="18" charset="0"/>
              </a:rPr>
              <a:t>0.5</a:t>
            </a:r>
            <a:r>
              <a:rPr lang="en-US" altLang="en-US" sz="1600" dirty="0" smtClean="0">
                <a:cs typeface="Times New Roman" panose="02020603050405020304" pitchFamily="18" charset="0"/>
              </a:rPr>
              <a:t> = 2.245</a:t>
            </a:r>
          </a:p>
          <a:p>
            <a:pPr marL="0" indent="0">
              <a:lnSpc>
                <a:spcPct val="90000"/>
              </a:lnSpc>
              <a:spcBef>
                <a:spcPct val="20000"/>
              </a:spcBef>
              <a:buFont typeface="Monotype Sorts" pitchFamily="2" charset="2"/>
              <a:buNone/>
            </a:pPr>
            <a:endParaRPr lang="en-US" altLang="en-US" sz="1600" dirty="0" smtClean="0">
              <a:cs typeface="Times New Roman" panose="02020603050405020304" pitchFamily="18" charset="0"/>
            </a:endParaRPr>
          </a:p>
          <a:p>
            <a:pPr marL="0" indent="0">
              <a:lnSpc>
                <a:spcPct val="90000"/>
              </a:lnSpc>
              <a:spcBef>
                <a:spcPct val="20000"/>
              </a:spcBef>
              <a:buFont typeface="Monotype Sorts" pitchFamily="2" charset="2"/>
              <a:buNone/>
            </a:pPr>
            <a:r>
              <a:rPr lang="en-US" altLang="en-US" sz="1800" dirty="0" smtClean="0">
                <a:cs typeface="Times New Roman" panose="02020603050405020304" pitchFamily="18" charset="0"/>
              </a:rPr>
              <a:t>    	cos( </a:t>
            </a:r>
            <a:r>
              <a:rPr lang="en-US" altLang="en-US" sz="1800" i="1" dirty="0" smtClean="0">
                <a:cs typeface="Times New Roman" panose="02020603050405020304" pitchFamily="18" charset="0"/>
              </a:rPr>
              <a:t>d</a:t>
            </a:r>
            <a:r>
              <a:rPr lang="en-US" altLang="en-US" sz="1800" i="1" baseline="-30000" dirty="0" smtClean="0">
                <a:cs typeface="Times New Roman" panose="02020603050405020304" pitchFamily="18" charset="0"/>
              </a:rPr>
              <a:t>1</a:t>
            </a:r>
            <a:r>
              <a:rPr lang="en-US" altLang="en-US" sz="1800" i="1" dirty="0" smtClean="0">
                <a:cs typeface="Times New Roman" panose="02020603050405020304" pitchFamily="18" charset="0"/>
              </a:rPr>
              <a:t>, d</a:t>
            </a:r>
            <a:r>
              <a:rPr lang="en-US" altLang="en-US" sz="1800" i="1" baseline="-30000" dirty="0" smtClean="0">
                <a:cs typeface="Times New Roman" panose="02020603050405020304" pitchFamily="18" charset="0"/>
              </a:rPr>
              <a:t>2</a:t>
            </a:r>
            <a:r>
              <a:rPr lang="en-US" altLang="en-US" sz="1800" dirty="0" smtClean="0">
                <a:cs typeface="Times New Roman" panose="02020603050405020304" pitchFamily="18" charset="0"/>
              </a:rPr>
              <a:t> ) = .3150</a:t>
            </a:r>
          </a:p>
          <a:p>
            <a:pPr marL="0" indent="0">
              <a:lnSpc>
                <a:spcPct val="90000"/>
              </a:lnSpc>
              <a:spcBef>
                <a:spcPct val="20000"/>
              </a:spcBef>
              <a:buFont typeface="Monotype Sorts" pitchFamily="2" charset="2"/>
              <a:buNone/>
            </a:pPr>
            <a:endParaRPr lang="en-US" altLang="en-US" sz="1800" dirty="0" smtClean="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348064" y="2895600"/>
            <a:ext cx="3292699"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t>Documents are often represented as vectors, in which each attribute represents the frequency with which a particular term (word) occurs in the document. </a:t>
            </a:r>
            <a:endParaRPr lang="en-US" dirty="0" smtClean="0"/>
          </a:p>
          <a:p>
            <a:pPr algn="just"/>
            <a:r>
              <a:rPr lang="en-US" dirty="0" smtClean="0"/>
              <a:t>Even </a:t>
            </a:r>
            <a:r>
              <a:rPr lang="en-US" dirty="0"/>
              <a:t>though documents may have thousands or tens of thousands of words, each document is sparse since it has few non zero attributes. </a:t>
            </a:r>
            <a:endParaRPr lang="en-US" dirty="0" smtClean="0"/>
          </a:p>
          <a:p>
            <a:pPr algn="just"/>
            <a:r>
              <a:rPr lang="en-US" dirty="0" smtClean="0"/>
              <a:t>Therefore</a:t>
            </a:r>
            <a:r>
              <a:rPr lang="en-US" dirty="0"/>
              <a:t>, a similarity measure for documents needs to </a:t>
            </a:r>
            <a:r>
              <a:rPr lang="en-US" b="1" dirty="0">
                <a:solidFill>
                  <a:srgbClr val="FF0000"/>
                </a:solidFill>
              </a:rPr>
              <a:t>ignore 0-0 matches </a:t>
            </a:r>
            <a:r>
              <a:rPr lang="en-US" dirty="0" smtClean="0"/>
              <a:t>like </a:t>
            </a:r>
            <a:r>
              <a:rPr lang="en-US" dirty="0" err="1"/>
              <a:t>Jaccard</a:t>
            </a:r>
            <a:r>
              <a:rPr lang="en-US" dirty="0"/>
              <a:t> measure, but must handle </a:t>
            </a:r>
            <a:r>
              <a:rPr lang="en-US" b="1" dirty="0">
                <a:solidFill>
                  <a:srgbClr val="FF0000"/>
                </a:solidFill>
              </a:rPr>
              <a:t>non-binary</a:t>
            </a:r>
            <a:r>
              <a:rPr lang="en-US" dirty="0"/>
              <a:t> vectors. </a:t>
            </a:r>
            <a:endParaRPr lang="en-US" dirty="0" smtClean="0"/>
          </a:p>
          <a:p>
            <a:pPr algn="just"/>
            <a:r>
              <a:rPr lang="en-US" dirty="0" smtClean="0"/>
              <a:t>The </a:t>
            </a:r>
            <a:r>
              <a:rPr lang="en-US" dirty="0"/>
              <a:t>cosine similarity is the most common measure of document similarity.</a:t>
            </a:r>
          </a:p>
        </p:txBody>
      </p:sp>
      <p:sp>
        <p:nvSpPr>
          <p:cNvPr id="3" name="Title 2"/>
          <p:cNvSpPr>
            <a:spLocks noGrp="1"/>
          </p:cNvSpPr>
          <p:nvPr>
            <p:ph type="title"/>
          </p:nvPr>
        </p:nvSpPr>
        <p:spPr/>
        <p:txBody>
          <a:bodyPr/>
          <a:lstStyle/>
          <a:p>
            <a:r>
              <a:rPr lang="en-US" altLang="en-US" dirty="0"/>
              <a:t>Cosine </a:t>
            </a:r>
            <a:r>
              <a:rPr lang="en-US" altLang="en-US" dirty="0" smtClean="0"/>
              <a:t>Similarity</a:t>
            </a:r>
            <a:endParaRPr lang="en-US" dirty="0"/>
          </a:p>
        </p:txBody>
      </p:sp>
    </p:spTree>
    <p:extLst>
      <p:ext uri="{BB962C8B-B14F-4D97-AF65-F5344CB8AC3E}">
        <p14:creationId xmlns:p14="http://schemas.microsoft.com/office/powerpoint/2010/main" val="342176596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x and y are 2 documents, then: </a:t>
            </a:r>
          </a:p>
        </p:txBody>
      </p:sp>
      <p:sp>
        <p:nvSpPr>
          <p:cNvPr id="3" name="Title 2"/>
          <p:cNvSpPr>
            <a:spLocks noGrp="1"/>
          </p:cNvSpPr>
          <p:nvPr>
            <p:ph type="title"/>
          </p:nvPr>
        </p:nvSpPr>
        <p:spPr/>
        <p:txBody>
          <a:bodyPr/>
          <a:lstStyle/>
          <a:p>
            <a:r>
              <a:rPr lang="en-US" altLang="en-US" dirty="0"/>
              <a:t>Cosine </a:t>
            </a:r>
            <a:r>
              <a:rPr lang="en-US" altLang="en-US" dirty="0" smtClean="0"/>
              <a:t>Similarity…</a:t>
            </a:r>
            <a:endParaRPr lang="en-US" dirty="0"/>
          </a:p>
        </p:txBody>
      </p:sp>
      <p:pic>
        <p:nvPicPr>
          <p:cNvPr id="4" name="Picture 3"/>
          <p:cNvPicPr>
            <a:picLocks noChangeAspect="1"/>
          </p:cNvPicPr>
          <p:nvPr/>
        </p:nvPicPr>
        <p:blipFill>
          <a:blip r:embed="rId2"/>
          <a:stretch>
            <a:fillRect/>
          </a:stretch>
        </p:blipFill>
        <p:spPr>
          <a:xfrm>
            <a:off x="609599" y="2209800"/>
            <a:ext cx="8120063" cy="1595332"/>
          </a:xfrm>
          <a:prstGeom prst="rect">
            <a:avLst/>
          </a:prstGeom>
        </p:spPr>
      </p:pic>
    </p:spTree>
    <p:extLst>
      <p:ext uri="{BB962C8B-B14F-4D97-AF65-F5344CB8AC3E}">
        <p14:creationId xmlns:p14="http://schemas.microsoft.com/office/powerpoint/2010/main" val="1686849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altLang="en-US" dirty="0"/>
              <a:t>Cosine </a:t>
            </a:r>
            <a:r>
              <a:rPr lang="en-US" altLang="en-US" dirty="0" smtClean="0"/>
              <a:t>Similarity…</a:t>
            </a:r>
            <a:endParaRPr lang="en-US" dirty="0"/>
          </a:p>
        </p:txBody>
      </p:sp>
      <p:pic>
        <p:nvPicPr>
          <p:cNvPr id="4" name="Picture 3"/>
          <p:cNvPicPr>
            <a:picLocks noChangeAspect="1"/>
          </p:cNvPicPr>
          <p:nvPr/>
        </p:nvPicPr>
        <p:blipFill>
          <a:blip r:embed="rId3"/>
          <a:stretch>
            <a:fillRect/>
          </a:stretch>
        </p:blipFill>
        <p:spPr>
          <a:xfrm>
            <a:off x="381000" y="1169276"/>
            <a:ext cx="8324850" cy="3399011"/>
          </a:xfrm>
          <a:prstGeom prst="rect">
            <a:avLst/>
          </a:prstGeom>
        </p:spPr>
      </p:pic>
      <p:pic>
        <p:nvPicPr>
          <p:cNvPr id="5" name="Picture 4"/>
          <p:cNvPicPr>
            <a:picLocks noChangeAspect="1"/>
          </p:cNvPicPr>
          <p:nvPr/>
        </p:nvPicPr>
        <p:blipFill>
          <a:blip r:embed="rId4"/>
          <a:stretch>
            <a:fillRect/>
          </a:stretch>
        </p:blipFill>
        <p:spPr>
          <a:xfrm>
            <a:off x="4564446" y="4534128"/>
            <a:ext cx="4255772" cy="1527713"/>
          </a:xfrm>
          <a:prstGeom prst="rect">
            <a:avLst/>
          </a:prstGeom>
        </p:spPr>
      </p:pic>
      <p:pic>
        <p:nvPicPr>
          <p:cNvPr id="6" name="Picture 5"/>
          <p:cNvPicPr>
            <a:picLocks noChangeAspect="1"/>
          </p:cNvPicPr>
          <p:nvPr/>
        </p:nvPicPr>
        <p:blipFill>
          <a:blip r:embed="rId5"/>
          <a:stretch>
            <a:fillRect/>
          </a:stretch>
        </p:blipFill>
        <p:spPr>
          <a:xfrm>
            <a:off x="152400" y="4608472"/>
            <a:ext cx="3292699"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733800" y="2543925"/>
            <a:ext cx="3496406" cy="307777"/>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smtClean="0"/>
              <a:t>We can assume X </a:t>
            </a:r>
            <a:r>
              <a:rPr lang="en-US" dirty="0"/>
              <a:t>= doc1 and y is doc2</a:t>
            </a:r>
          </a:p>
        </p:txBody>
      </p:sp>
    </p:spTree>
    <p:extLst>
      <p:ext uri="{BB962C8B-B14F-4D97-AF65-F5344CB8AC3E}">
        <p14:creationId xmlns:p14="http://schemas.microsoft.com/office/powerpoint/2010/main" val="26162468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As indicated by </a:t>
            </a:r>
            <a:r>
              <a:rPr lang="en-US" sz="2400" dirty="0" smtClean="0"/>
              <a:t>Figure, cosine </a:t>
            </a:r>
            <a:r>
              <a:rPr lang="en-US" sz="2400" dirty="0"/>
              <a:t>similarity really is a measure of </a:t>
            </a:r>
            <a:r>
              <a:rPr lang="en-US" sz="2400" dirty="0" smtClean="0"/>
              <a:t>the (cosine of </a:t>
            </a:r>
            <a:r>
              <a:rPr lang="en-US" sz="2400" dirty="0"/>
              <a:t>the) angle </a:t>
            </a:r>
            <a:r>
              <a:rPr lang="en-US" sz="2400" dirty="0" smtClean="0"/>
              <a:t>between x </a:t>
            </a:r>
            <a:r>
              <a:rPr lang="en-US" sz="2400" dirty="0"/>
              <a:t>and y. </a:t>
            </a:r>
            <a:endParaRPr lang="en-US" sz="2400" dirty="0" smtClean="0"/>
          </a:p>
          <a:p>
            <a:r>
              <a:rPr lang="en-US" sz="2400" dirty="0" smtClean="0"/>
              <a:t>Thus</a:t>
            </a:r>
            <a:r>
              <a:rPr lang="en-US" sz="2400" dirty="0"/>
              <a:t>, if the </a:t>
            </a:r>
            <a:r>
              <a:rPr lang="en-US" sz="2400" dirty="0" smtClean="0">
                <a:solidFill>
                  <a:srgbClr val="FF0000"/>
                </a:solidFill>
              </a:rPr>
              <a:t>cosine similarity </a:t>
            </a:r>
            <a:r>
              <a:rPr lang="en-US" sz="2400" dirty="0">
                <a:solidFill>
                  <a:srgbClr val="FF0000"/>
                </a:solidFill>
              </a:rPr>
              <a:t>is 1</a:t>
            </a:r>
            <a:r>
              <a:rPr lang="en-US" sz="2400" dirty="0"/>
              <a:t>, </a:t>
            </a:r>
            <a:r>
              <a:rPr lang="en-US" sz="2400" dirty="0" smtClean="0"/>
              <a:t>the angle between x </a:t>
            </a:r>
            <a:r>
              <a:rPr lang="en-US" sz="2400" dirty="0"/>
              <a:t>and y is </a:t>
            </a:r>
            <a:r>
              <a:rPr lang="en-US" sz="2400" dirty="0" smtClean="0"/>
              <a:t>0</a:t>
            </a:r>
            <a:r>
              <a:rPr lang="en-US" sz="2400" baseline="30000" dirty="0" smtClean="0"/>
              <a:t>0</a:t>
            </a:r>
            <a:r>
              <a:rPr lang="en-US" sz="2400" dirty="0" smtClean="0"/>
              <a:t>, </a:t>
            </a:r>
            <a:r>
              <a:rPr lang="en-US" sz="2400" dirty="0"/>
              <a:t>and x and y are the </a:t>
            </a:r>
            <a:r>
              <a:rPr lang="en-US" sz="2400" dirty="0" smtClean="0"/>
              <a:t>same except </a:t>
            </a:r>
            <a:r>
              <a:rPr lang="en-US" sz="2400" dirty="0"/>
              <a:t>for </a:t>
            </a:r>
            <a:r>
              <a:rPr lang="en-US" sz="2400" dirty="0" smtClean="0"/>
              <a:t>magnitude (length</a:t>
            </a:r>
            <a:r>
              <a:rPr lang="en-US" sz="2400" dirty="0"/>
              <a:t>). </a:t>
            </a:r>
            <a:endParaRPr lang="en-US" sz="2400" dirty="0" smtClean="0"/>
          </a:p>
          <a:p>
            <a:r>
              <a:rPr lang="en-US" sz="2400" dirty="0" smtClean="0"/>
              <a:t>If </a:t>
            </a:r>
            <a:r>
              <a:rPr lang="en-US" sz="2400" dirty="0"/>
              <a:t>the </a:t>
            </a:r>
            <a:r>
              <a:rPr lang="en-US" sz="2400" dirty="0" smtClean="0">
                <a:solidFill>
                  <a:srgbClr val="FF0000"/>
                </a:solidFill>
              </a:rPr>
              <a:t>cosine similarity </a:t>
            </a:r>
            <a:r>
              <a:rPr lang="en-US" sz="2400" dirty="0">
                <a:solidFill>
                  <a:srgbClr val="FF0000"/>
                </a:solidFill>
              </a:rPr>
              <a:t>is 0</a:t>
            </a:r>
            <a:r>
              <a:rPr lang="en-US" sz="2400" dirty="0"/>
              <a:t>, then the </a:t>
            </a:r>
            <a:r>
              <a:rPr lang="en-US" sz="2400" dirty="0" smtClean="0"/>
              <a:t>angle between </a:t>
            </a:r>
            <a:r>
              <a:rPr lang="en-US" sz="2400" dirty="0"/>
              <a:t>x and y is </a:t>
            </a:r>
            <a:r>
              <a:rPr lang="en-US" sz="2400" dirty="0" smtClean="0"/>
              <a:t>90</a:t>
            </a:r>
            <a:r>
              <a:rPr lang="en-US" sz="2400" baseline="30000" dirty="0" smtClean="0"/>
              <a:t>0</a:t>
            </a:r>
            <a:r>
              <a:rPr lang="en-US" sz="2400" dirty="0" smtClean="0"/>
              <a:t>, and </a:t>
            </a:r>
            <a:r>
              <a:rPr lang="en-US" sz="2400" dirty="0"/>
              <a:t>they do not share any terms (words). </a:t>
            </a:r>
            <a:br>
              <a:rPr lang="en-US" sz="2400" dirty="0"/>
            </a:br>
            <a:endParaRPr lang="en-US" sz="2400" dirty="0"/>
          </a:p>
        </p:txBody>
      </p:sp>
      <p:sp>
        <p:nvSpPr>
          <p:cNvPr id="3" name="Title 2"/>
          <p:cNvSpPr>
            <a:spLocks noGrp="1"/>
          </p:cNvSpPr>
          <p:nvPr>
            <p:ph type="title"/>
          </p:nvPr>
        </p:nvSpPr>
        <p:spPr/>
        <p:txBody>
          <a:bodyPr/>
          <a:lstStyle/>
          <a:p>
            <a:r>
              <a:rPr lang="en-US" altLang="en-US" dirty="0"/>
              <a:t>Cosine </a:t>
            </a:r>
            <a:r>
              <a:rPr lang="en-US" altLang="en-US" dirty="0" smtClean="0"/>
              <a:t>Similarity…</a:t>
            </a:r>
            <a:endParaRPr lang="en-US" dirty="0"/>
          </a:p>
        </p:txBody>
      </p:sp>
      <p:pic>
        <p:nvPicPr>
          <p:cNvPr id="4" name="Picture 3"/>
          <p:cNvPicPr>
            <a:picLocks noChangeAspect="1"/>
          </p:cNvPicPr>
          <p:nvPr/>
        </p:nvPicPr>
        <p:blipFill>
          <a:blip r:embed="rId2"/>
          <a:stretch>
            <a:fillRect/>
          </a:stretch>
        </p:blipFill>
        <p:spPr>
          <a:xfrm>
            <a:off x="2133600" y="4114800"/>
            <a:ext cx="5029200" cy="2524125"/>
          </a:xfrm>
          <a:prstGeom prst="rect">
            <a:avLst/>
          </a:prstGeom>
        </p:spPr>
      </p:pic>
    </p:spTree>
    <p:extLst>
      <p:ext uri="{BB962C8B-B14F-4D97-AF65-F5344CB8AC3E}">
        <p14:creationId xmlns:p14="http://schemas.microsoft.com/office/powerpoint/2010/main" val="390287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r>
              <a:rPr lang="en-US" altLang="en-US" smtClean="0"/>
              <a:t>Discrete and Continuous Attributes </a:t>
            </a:r>
          </a:p>
        </p:txBody>
      </p:sp>
      <p:sp>
        <p:nvSpPr>
          <p:cNvPr id="18435" name="Rectangle 5"/>
          <p:cNvSpPr>
            <a:spLocks noGrp="1" noChangeArrowheads="1"/>
          </p:cNvSpPr>
          <p:nvPr>
            <p:ph type="body" idx="1"/>
          </p:nvPr>
        </p:nvSpPr>
        <p:spPr/>
        <p:txBody>
          <a:bodyPr/>
          <a:lstStyle/>
          <a:p>
            <a:pPr>
              <a:lnSpc>
                <a:spcPct val="90000"/>
              </a:lnSpc>
            </a:pPr>
            <a:r>
              <a:rPr lang="en-US" altLang="en-US" sz="2400" smtClean="0"/>
              <a:t>Discrete Attribute</a:t>
            </a:r>
          </a:p>
          <a:p>
            <a:pPr lvl="1">
              <a:lnSpc>
                <a:spcPct val="90000"/>
              </a:lnSpc>
            </a:pPr>
            <a:r>
              <a:rPr lang="en-US" altLang="en-US" sz="2000" smtClean="0"/>
              <a:t>Has only a finite or countably infinite set of values</a:t>
            </a:r>
          </a:p>
          <a:p>
            <a:pPr lvl="1">
              <a:lnSpc>
                <a:spcPct val="90000"/>
              </a:lnSpc>
            </a:pPr>
            <a:r>
              <a:rPr lang="en-US" altLang="en-US" sz="2000" smtClean="0"/>
              <a:t>Examples: zip codes, counts, or the set of words in a collection of documents </a:t>
            </a:r>
          </a:p>
          <a:p>
            <a:pPr lvl="1">
              <a:lnSpc>
                <a:spcPct val="90000"/>
              </a:lnSpc>
            </a:pPr>
            <a:r>
              <a:rPr lang="en-US" altLang="en-US" sz="2000" smtClean="0"/>
              <a:t>Often represented as integer variables.   </a:t>
            </a:r>
          </a:p>
          <a:p>
            <a:pPr lvl="1">
              <a:lnSpc>
                <a:spcPct val="90000"/>
              </a:lnSpc>
            </a:pPr>
            <a:r>
              <a:rPr lang="en-US" altLang="en-US" sz="2000" smtClean="0"/>
              <a:t>Note: binary attributes are a special case of discrete attributes </a:t>
            </a:r>
          </a:p>
          <a:p>
            <a:pPr lvl="4">
              <a:lnSpc>
                <a:spcPct val="90000"/>
              </a:lnSpc>
            </a:pPr>
            <a:endParaRPr lang="en-US" altLang="en-US" sz="1800" smtClean="0"/>
          </a:p>
          <a:p>
            <a:pPr>
              <a:lnSpc>
                <a:spcPct val="90000"/>
              </a:lnSpc>
            </a:pPr>
            <a:r>
              <a:rPr lang="en-US" altLang="en-US" sz="2400" smtClean="0"/>
              <a:t>Continuous Attribute</a:t>
            </a:r>
          </a:p>
          <a:p>
            <a:pPr lvl="1">
              <a:lnSpc>
                <a:spcPct val="90000"/>
              </a:lnSpc>
            </a:pPr>
            <a:r>
              <a:rPr lang="en-US" altLang="en-US" sz="2000" smtClean="0"/>
              <a:t>Has real numbers as attribute values</a:t>
            </a:r>
          </a:p>
          <a:p>
            <a:pPr lvl="1">
              <a:lnSpc>
                <a:spcPct val="90000"/>
              </a:lnSpc>
            </a:pPr>
            <a:r>
              <a:rPr lang="en-US" altLang="en-US" sz="2000" smtClean="0"/>
              <a:t>Examples: temperature, height, or weight.  </a:t>
            </a:r>
          </a:p>
          <a:p>
            <a:pPr lvl="1">
              <a:lnSpc>
                <a:spcPct val="90000"/>
              </a:lnSpc>
            </a:pPr>
            <a:r>
              <a:rPr lang="en-US" altLang="en-US" sz="2000" smtClean="0"/>
              <a:t>Practically, real values can only be measured and represented using a finite number of digits.</a:t>
            </a:r>
          </a:p>
          <a:p>
            <a:pPr lvl="1">
              <a:lnSpc>
                <a:spcPct val="90000"/>
              </a:lnSpc>
            </a:pPr>
            <a:r>
              <a:rPr lang="en-US" altLang="en-US" sz="2000" smtClean="0"/>
              <a:t>Continuous attributes are typically represented as floating-point variables.  </a:t>
            </a:r>
          </a:p>
          <a:p>
            <a:pPr lvl="4">
              <a:lnSpc>
                <a:spcPct val="90000"/>
              </a:lnSpc>
            </a:pPr>
            <a:endParaRPr lang="en-US" altLang="en-US" sz="180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Cos(d1,d2)</a:t>
            </a:r>
          </a:p>
          <a:p>
            <a:r>
              <a:rPr lang="en-US" dirty="0" smtClean="0"/>
              <a:t>Cos(d1,d3)</a:t>
            </a:r>
            <a:endParaRPr lang="en-US" dirty="0"/>
          </a:p>
          <a:p>
            <a:r>
              <a:rPr lang="en-US" dirty="0" smtClean="0"/>
              <a:t>Cos(d2,d3)</a:t>
            </a:r>
            <a:endParaRPr lang="en-US" dirty="0"/>
          </a:p>
          <a:p>
            <a:endParaRPr lang="en-US" dirty="0"/>
          </a:p>
        </p:txBody>
      </p:sp>
      <p:sp>
        <p:nvSpPr>
          <p:cNvPr id="3" name="Title 2"/>
          <p:cNvSpPr>
            <a:spLocks noGrp="1"/>
          </p:cNvSpPr>
          <p:nvPr>
            <p:ph type="title"/>
          </p:nvPr>
        </p:nvSpPr>
        <p:spPr/>
        <p:txBody>
          <a:bodyPr/>
          <a:lstStyle/>
          <a:p>
            <a:r>
              <a:rPr lang="en-US" dirty="0" smtClean="0"/>
              <a:t>Calculate Cosine similarity</a:t>
            </a:r>
            <a:endParaRPr lang="en-US" dirty="0"/>
          </a:p>
        </p:txBody>
      </p:sp>
      <p:pic>
        <p:nvPicPr>
          <p:cNvPr id="4" name="Picture 3"/>
          <p:cNvPicPr>
            <a:picLocks noChangeAspect="1"/>
          </p:cNvPicPr>
          <p:nvPr/>
        </p:nvPicPr>
        <p:blipFill>
          <a:blip r:embed="rId2"/>
          <a:stretch>
            <a:fillRect/>
          </a:stretch>
        </p:blipFill>
        <p:spPr>
          <a:xfrm>
            <a:off x="1981200" y="2942897"/>
            <a:ext cx="5572260"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1953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81000" y="152400"/>
            <a:ext cx="8534400" cy="533400"/>
          </a:xfrm>
        </p:spPr>
        <p:txBody>
          <a:bodyPr/>
          <a:lstStyle/>
          <a:p>
            <a:r>
              <a:rPr lang="en-US" altLang="en-US" smtClean="0"/>
              <a:t>Extended Jaccard Coefficient (Tanimoto)</a:t>
            </a:r>
          </a:p>
        </p:txBody>
      </p:sp>
      <p:sp>
        <p:nvSpPr>
          <p:cNvPr id="100355" name="Rectangle 3"/>
          <p:cNvSpPr>
            <a:spLocks noGrp="1" noChangeArrowheads="1"/>
          </p:cNvSpPr>
          <p:nvPr>
            <p:ph type="body" idx="1"/>
          </p:nvPr>
        </p:nvSpPr>
        <p:spPr/>
        <p:txBody>
          <a:bodyPr/>
          <a:lstStyle/>
          <a:p>
            <a:r>
              <a:rPr lang="en-US" dirty="0"/>
              <a:t>The extended </a:t>
            </a:r>
            <a:r>
              <a:rPr lang="en-US" dirty="0" err="1"/>
              <a:t>Jaccard</a:t>
            </a:r>
            <a:r>
              <a:rPr lang="en-US" dirty="0"/>
              <a:t> coefficient can be used for document data and that </a:t>
            </a:r>
            <a:r>
              <a:rPr lang="en-US" dirty="0" smtClean="0"/>
              <a:t>reduces to </a:t>
            </a:r>
            <a:r>
              <a:rPr lang="en-US" dirty="0"/>
              <a:t>the </a:t>
            </a:r>
            <a:r>
              <a:rPr lang="en-US" dirty="0" err="1"/>
              <a:t>Jaccard</a:t>
            </a:r>
            <a:r>
              <a:rPr lang="en-US" dirty="0"/>
              <a:t> </a:t>
            </a:r>
            <a:r>
              <a:rPr lang="en-US" dirty="0" smtClean="0"/>
              <a:t>coefficient in </a:t>
            </a:r>
            <a:r>
              <a:rPr lang="en-US" dirty="0"/>
              <a:t>the </a:t>
            </a:r>
            <a:r>
              <a:rPr lang="en-US" dirty="0" smtClean="0"/>
              <a:t>case of </a:t>
            </a:r>
            <a:r>
              <a:rPr lang="en-US" dirty="0"/>
              <a:t>binary attributes. </a:t>
            </a:r>
            <a:endParaRPr lang="en-US" dirty="0" smtClean="0"/>
          </a:p>
          <a:p>
            <a:r>
              <a:rPr lang="en-US" dirty="0" smtClean="0"/>
              <a:t>The extended </a:t>
            </a:r>
            <a:r>
              <a:rPr lang="en-US" dirty="0" err="1" smtClean="0"/>
              <a:t>Jaccard</a:t>
            </a:r>
            <a:r>
              <a:rPr lang="en-US" dirty="0" smtClean="0"/>
              <a:t> </a:t>
            </a:r>
            <a:r>
              <a:rPr lang="en-US" dirty="0"/>
              <a:t>coefficient is also known as the </a:t>
            </a:r>
            <a:r>
              <a:rPr lang="en-US" dirty="0" err="1"/>
              <a:t>Tanimoto</a:t>
            </a:r>
            <a:r>
              <a:rPr lang="en-US" dirty="0"/>
              <a:t> coefficient </a:t>
            </a:r>
            <a:br>
              <a:rPr lang="en-US" dirty="0"/>
            </a:br>
            <a:endParaRPr lang="en-US" altLang="en-US" dirty="0" smtClean="0"/>
          </a:p>
        </p:txBody>
      </p:sp>
      <p:pic>
        <p:nvPicPr>
          <p:cNvPr id="3" name="Picture 2"/>
          <p:cNvPicPr>
            <a:picLocks noChangeAspect="1"/>
          </p:cNvPicPr>
          <p:nvPr/>
        </p:nvPicPr>
        <p:blipFill>
          <a:blip r:embed="rId3"/>
          <a:stretch>
            <a:fillRect/>
          </a:stretch>
        </p:blipFill>
        <p:spPr>
          <a:xfrm>
            <a:off x="1143000" y="3886200"/>
            <a:ext cx="6587067" cy="152400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altLang="en-US" dirty="0" smtClean="0"/>
              <a:t>Extended </a:t>
            </a:r>
            <a:r>
              <a:rPr lang="en-US" altLang="en-US" dirty="0" err="1" smtClean="0"/>
              <a:t>Jacard</a:t>
            </a:r>
            <a:r>
              <a:rPr lang="en-US" altLang="en-US" dirty="0" smtClean="0"/>
              <a:t> Coefficient</a:t>
            </a:r>
            <a:endParaRPr lang="en-US" dirty="0"/>
          </a:p>
        </p:txBody>
      </p:sp>
      <p:pic>
        <p:nvPicPr>
          <p:cNvPr id="4" name="Picture 3"/>
          <p:cNvPicPr>
            <a:picLocks noChangeAspect="1"/>
          </p:cNvPicPr>
          <p:nvPr/>
        </p:nvPicPr>
        <p:blipFill rotWithShape="1">
          <a:blip r:embed="rId3"/>
          <a:srcRect t="10436" b="9631"/>
          <a:stretch/>
        </p:blipFill>
        <p:spPr>
          <a:xfrm>
            <a:off x="336550" y="1016875"/>
            <a:ext cx="8324850" cy="2716925"/>
          </a:xfrm>
          <a:prstGeom prst="rect">
            <a:avLst/>
          </a:prstGeom>
        </p:spPr>
      </p:pic>
      <p:pic>
        <p:nvPicPr>
          <p:cNvPr id="6" name="Picture 5"/>
          <p:cNvPicPr>
            <a:picLocks noChangeAspect="1"/>
          </p:cNvPicPr>
          <p:nvPr/>
        </p:nvPicPr>
        <p:blipFill>
          <a:blip r:embed="rId4"/>
          <a:stretch>
            <a:fillRect/>
          </a:stretch>
        </p:blipFill>
        <p:spPr>
          <a:xfrm>
            <a:off x="320608" y="4191000"/>
            <a:ext cx="3292699"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201181" y="2057400"/>
            <a:ext cx="3496406" cy="307777"/>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smtClean="0"/>
              <a:t>We can assume X </a:t>
            </a:r>
            <a:r>
              <a:rPr lang="en-US" dirty="0"/>
              <a:t>= doc1 and y is doc2</a:t>
            </a:r>
          </a:p>
        </p:txBody>
      </p:sp>
      <p:pic>
        <p:nvPicPr>
          <p:cNvPr id="9" name="Picture 8"/>
          <p:cNvPicPr>
            <a:picLocks noChangeAspect="1"/>
          </p:cNvPicPr>
          <p:nvPr/>
        </p:nvPicPr>
        <p:blipFill>
          <a:blip r:embed="rId5"/>
          <a:stretch>
            <a:fillRect/>
          </a:stretch>
        </p:blipFill>
        <p:spPr>
          <a:xfrm>
            <a:off x="3962400" y="3851384"/>
            <a:ext cx="3705225" cy="857250"/>
          </a:xfrm>
          <a:prstGeom prst="rect">
            <a:avLst/>
          </a:prstGeom>
        </p:spPr>
      </p:pic>
      <p:sp>
        <p:nvSpPr>
          <p:cNvPr id="10" name="Rectangle 9"/>
          <p:cNvSpPr/>
          <p:nvPr/>
        </p:nvSpPr>
        <p:spPr>
          <a:xfrm>
            <a:off x="4498975" y="5464314"/>
            <a:ext cx="3708644" cy="707886"/>
          </a:xfrm>
          <a:prstGeom prst="rect">
            <a:avLst/>
          </a:prstGeom>
        </p:spPr>
        <p:txBody>
          <a:bodyPr wrap="none">
            <a:spAutoFit/>
          </a:bodyPr>
          <a:lstStyle/>
          <a:p>
            <a:r>
              <a:rPr lang="en-US" sz="4000" dirty="0" err="1" smtClean="0">
                <a:solidFill>
                  <a:srgbClr val="FF0000"/>
                </a:solidFill>
              </a:rPr>
              <a:t>EJ</a:t>
            </a:r>
            <a:r>
              <a:rPr lang="en-US" sz="4000" dirty="0" smtClean="0">
                <a:solidFill>
                  <a:srgbClr val="FF0000"/>
                </a:solidFill>
              </a:rPr>
              <a:t>(</a:t>
            </a:r>
            <a:r>
              <a:rPr lang="en-US" sz="4000" dirty="0" err="1" smtClean="0">
                <a:solidFill>
                  <a:srgbClr val="FF0000"/>
                </a:solidFill>
              </a:rPr>
              <a:t>x,y</a:t>
            </a:r>
            <a:r>
              <a:rPr lang="en-US" sz="4000" dirty="0" smtClean="0">
                <a:solidFill>
                  <a:srgbClr val="FF0000"/>
                </a:solidFill>
              </a:rPr>
              <a:t>) = 0.119</a:t>
            </a:r>
            <a:endParaRPr lang="en-US" sz="4000" dirty="0">
              <a:solidFill>
                <a:srgbClr val="FF0000"/>
              </a:solidFill>
            </a:endParaRPr>
          </a:p>
        </p:txBody>
      </p:sp>
    </p:spTree>
    <p:extLst>
      <p:ext uri="{BB962C8B-B14F-4D97-AF65-F5344CB8AC3E}">
        <p14:creationId xmlns:p14="http://schemas.microsoft.com/office/powerpoint/2010/main" val="42313695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dirty="0" smtClean="0"/>
              <a:t>Correlation</a:t>
            </a:r>
          </a:p>
        </p:txBody>
      </p:sp>
      <p:sp>
        <p:nvSpPr>
          <p:cNvPr id="101379" name="Rectangle 3"/>
          <p:cNvSpPr>
            <a:spLocks noGrp="1" noChangeArrowheads="1"/>
          </p:cNvSpPr>
          <p:nvPr>
            <p:ph type="body" idx="1"/>
          </p:nvPr>
        </p:nvSpPr>
        <p:spPr/>
        <p:txBody>
          <a:bodyPr/>
          <a:lstStyle/>
          <a:p>
            <a:r>
              <a:rPr lang="en-US" altLang="en-US" dirty="0" smtClean="0"/>
              <a:t>Correlation measures the linear relationship between objects</a:t>
            </a:r>
          </a:p>
          <a:p>
            <a:r>
              <a:rPr lang="en-US" altLang="en-US" dirty="0" smtClean="0"/>
              <a:t>To compute correlation, we standardize data objects, x and y, and then take their dot product</a:t>
            </a:r>
          </a:p>
        </p:txBody>
      </p:sp>
      <p:pic>
        <p:nvPicPr>
          <p:cNvPr id="2" name="Picture 1"/>
          <p:cNvPicPr>
            <a:picLocks noChangeAspect="1"/>
          </p:cNvPicPr>
          <p:nvPr/>
        </p:nvPicPr>
        <p:blipFill>
          <a:blip r:embed="rId2"/>
          <a:stretch>
            <a:fillRect/>
          </a:stretch>
        </p:blipFill>
        <p:spPr>
          <a:xfrm>
            <a:off x="762000" y="3276600"/>
            <a:ext cx="7405624" cy="281940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ltLang="en-US" dirty="0" smtClean="0"/>
              <a:t>Correlation Formula</a:t>
            </a:r>
            <a:endParaRPr lang="en-US" dirty="0"/>
          </a:p>
        </p:txBody>
      </p:sp>
      <p:pic>
        <p:nvPicPr>
          <p:cNvPr id="4" name="Picture 3"/>
          <p:cNvPicPr>
            <a:picLocks noChangeAspect="1"/>
          </p:cNvPicPr>
          <p:nvPr/>
        </p:nvPicPr>
        <p:blipFill>
          <a:blip r:embed="rId2"/>
          <a:stretch>
            <a:fillRect/>
          </a:stretch>
        </p:blipFill>
        <p:spPr>
          <a:xfrm>
            <a:off x="381000" y="990600"/>
            <a:ext cx="8133789" cy="3948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3001201" y="5243512"/>
            <a:ext cx="3138424" cy="1194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67968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ltLang="en-US" dirty="0" smtClean="0"/>
              <a:t>Correlation Degree</a:t>
            </a:r>
            <a:endParaRPr lang="en-US" dirty="0"/>
          </a:p>
        </p:txBody>
      </p:sp>
      <p:pic>
        <p:nvPicPr>
          <p:cNvPr id="1105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981" y="1185891"/>
            <a:ext cx="4614863" cy="509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970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81000" y="152400"/>
            <a:ext cx="8280400" cy="552450"/>
          </a:xfrm>
        </p:spPr>
        <p:txBody>
          <a:bodyPr/>
          <a:lstStyle/>
          <a:p>
            <a:r>
              <a:rPr lang="en-US" altLang="en-US" sz="2800" smtClean="0"/>
              <a:t>Visually Evaluating Correlation</a:t>
            </a:r>
          </a:p>
        </p:txBody>
      </p:sp>
      <p:sp>
        <p:nvSpPr>
          <p:cNvPr id="102404" name="Text Box 4"/>
          <p:cNvSpPr txBox="1">
            <a:spLocks noChangeArrowheads="1"/>
          </p:cNvSpPr>
          <p:nvPr/>
        </p:nvSpPr>
        <p:spPr bwMode="auto">
          <a:xfrm>
            <a:off x="7086600" y="109537"/>
            <a:ext cx="1828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Scatter plots showing the similarity from –1 to 1.</a:t>
            </a:r>
          </a:p>
        </p:txBody>
      </p:sp>
      <p:pic>
        <p:nvPicPr>
          <p:cNvPr id="102724" name="Picture 324" descr="Image result for correlation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84" y="1524001"/>
            <a:ext cx="8797116" cy="4952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000" b="1" dirty="0" smtClean="0"/>
              <a:t>Perfect</a:t>
            </a:r>
            <a:r>
              <a:rPr lang="en-US" sz="2000" dirty="0" smtClean="0"/>
              <a:t> </a:t>
            </a:r>
            <a:r>
              <a:rPr lang="en-US" sz="2000" b="1" dirty="0" smtClean="0"/>
              <a:t>Correlation</a:t>
            </a:r>
            <a:r>
              <a:rPr lang="en-US" sz="2000" dirty="0" smtClean="0"/>
              <a:t>: Correlation </a:t>
            </a:r>
            <a:r>
              <a:rPr lang="en-US" sz="2000" dirty="0"/>
              <a:t>is always in the </a:t>
            </a:r>
            <a:r>
              <a:rPr lang="en-US" sz="2000" dirty="0" smtClean="0"/>
              <a:t>range -1 </a:t>
            </a:r>
            <a:r>
              <a:rPr lang="en-US" sz="2000" dirty="0"/>
              <a:t>to 1. A correlation of 1 (-1) means that x and y have a perfect </a:t>
            </a:r>
            <a:r>
              <a:rPr lang="en-US" sz="2000" dirty="0" smtClean="0"/>
              <a:t>positive (negative</a:t>
            </a:r>
            <a:r>
              <a:rPr lang="en-US" sz="2000" dirty="0"/>
              <a:t>) linear </a:t>
            </a:r>
            <a:r>
              <a:rPr lang="en-US" sz="2000" dirty="0" smtClean="0"/>
              <a:t>relationship.</a:t>
            </a:r>
          </a:p>
          <a:p>
            <a:pPr algn="just"/>
            <a:r>
              <a:rPr lang="en-US" sz="2000" b="1" dirty="0"/>
              <a:t>Non-linear</a:t>
            </a:r>
            <a:r>
              <a:rPr lang="en-US" sz="2000" dirty="0"/>
              <a:t> </a:t>
            </a:r>
            <a:r>
              <a:rPr lang="en-US" sz="2000" b="1" dirty="0" smtClean="0"/>
              <a:t>Relationships</a:t>
            </a:r>
            <a:r>
              <a:rPr lang="en-US" sz="2000" dirty="0" smtClean="0"/>
              <a:t>: If </a:t>
            </a:r>
            <a:r>
              <a:rPr lang="en-US" sz="2000" dirty="0"/>
              <a:t>the </a:t>
            </a:r>
            <a:r>
              <a:rPr lang="en-US" sz="2000" dirty="0" smtClean="0"/>
              <a:t>correlation is </a:t>
            </a:r>
            <a:r>
              <a:rPr lang="en-US" sz="2000" dirty="0"/>
              <a:t>0, </a:t>
            </a:r>
            <a:r>
              <a:rPr lang="en-US" sz="2000" dirty="0" smtClean="0"/>
              <a:t>then there is </a:t>
            </a:r>
            <a:r>
              <a:rPr lang="en-US" sz="2000" dirty="0"/>
              <a:t>no </a:t>
            </a:r>
            <a:r>
              <a:rPr lang="en-US" sz="2000" dirty="0" smtClean="0"/>
              <a:t>linear relationship between the attributes of </a:t>
            </a:r>
            <a:r>
              <a:rPr lang="en-US" sz="2000" dirty="0"/>
              <a:t>the two data </a:t>
            </a:r>
            <a:r>
              <a:rPr lang="en-US" sz="2000" dirty="0" smtClean="0"/>
              <a:t>objects. How ever, non-linear relation ships may </a:t>
            </a:r>
            <a:r>
              <a:rPr lang="en-US" sz="2000" dirty="0"/>
              <a:t>still </a:t>
            </a:r>
            <a:r>
              <a:rPr lang="en-US" sz="2000" dirty="0" smtClean="0"/>
              <a:t>exist.</a:t>
            </a:r>
            <a:endParaRPr lang="en-US" sz="2000" dirty="0"/>
          </a:p>
        </p:txBody>
      </p:sp>
      <p:sp>
        <p:nvSpPr>
          <p:cNvPr id="3" name="Title 2"/>
          <p:cNvSpPr>
            <a:spLocks noGrp="1"/>
          </p:cNvSpPr>
          <p:nvPr>
            <p:ph type="title"/>
          </p:nvPr>
        </p:nvSpPr>
        <p:spPr/>
        <p:txBody>
          <a:bodyPr/>
          <a:lstStyle/>
          <a:p>
            <a:r>
              <a:rPr lang="en-US" sz="2400" dirty="0" smtClean="0"/>
              <a:t>Linear/nonlinear, perfect, positive correlation</a:t>
            </a:r>
            <a:endParaRPr lang="en-US" sz="2400" dirty="0"/>
          </a:p>
        </p:txBody>
      </p:sp>
      <p:pic>
        <p:nvPicPr>
          <p:cNvPr id="4" name="Picture 3"/>
          <p:cNvPicPr>
            <a:picLocks noChangeAspect="1"/>
          </p:cNvPicPr>
          <p:nvPr/>
        </p:nvPicPr>
        <p:blipFill>
          <a:blip r:embed="rId2"/>
          <a:stretch>
            <a:fillRect/>
          </a:stretch>
        </p:blipFill>
        <p:spPr>
          <a:xfrm>
            <a:off x="1447800" y="3429000"/>
            <a:ext cx="6430962" cy="3043989"/>
          </a:xfrm>
          <a:prstGeom prst="rect">
            <a:avLst/>
          </a:prstGeom>
        </p:spPr>
      </p:pic>
    </p:spTree>
    <p:extLst>
      <p:ext uri="{BB962C8B-B14F-4D97-AF65-F5344CB8AC3E}">
        <p14:creationId xmlns:p14="http://schemas.microsoft.com/office/powerpoint/2010/main" val="8629438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15714" name="Picture 2" descr="correlation levels"/>
          <p:cNvPicPr>
            <a:picLocks noChangeAspect="1" noChangeArrowheads="1"/>
          </p:cNvPicPr>
          <p:nvPr/>
        </p:nvPicPr>
        <p:blipFill rotWithShape="1">
          <a:blip r:embed="rId2">
            <a:extLst>
              <a:ext uri="{28A0092B-C50C-407E-A947-70E740481C1C}">
                <a14:useLocalDpi xmlns:a14="http://schemas.microsoft.com/office/drawing/2010/main" val="0"/>
              </a:ext>
            </a:extLst>
          </a:blip>
          <a:srcRect r="43411"/>
          <a:stretch/>
        </p:blipFill>
        <p:spPr bwMode="auto">
          <a:xfrm>
            <a:off x="169863" y="152400"/>
            <a:ext cx="8801100"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2" descr="correlation levels"/>
          <p:cNvPicPr>
            <a:picLocks noChangeAspect="1" noChangeArrowheads="1"/>
          </p:cNvPicPr>
          <p:nvPr/>
        </p:nvPicPr>
        <p:blipFill rotWithShape="1">
          <a:blip r:embed="rId2">
            <a:extLst>
              <a:ext uri="{28A0092B-C50C-407E-A947-70E740481C1C}">
                <a14:useLocalDpi xmlns:a14="http://schemas.microsoft.com/office/drawing/2010/main" val="0"/>
              </a:ext>
            </a:extLst>
          </a:blip>
          <a:srcRect l="58096"/>
          <a:stretch/>
        </p:blipFill>
        <p:spPr bwMode="auto">
          <a:xfrm>
            <a:off x="1558796" y="3733800"/>
            <a:ext cx="5924807"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662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Solved example </a:t>
            </a:r>
            <a:r>
              <a:rPr lang="en-US" dirty="0"/>
              <a:t>P</a:t>
            </a:r>
            <a:r>
              <a:rPr lang="en-US" dirty="0" smtClean="0"/>
              <a:t>earson correlation</a:t>
            </a:r>
            <a:endParaRPr lang="en-US" dirty="0"/>
          </a:p>
        </p:txBody>
      </p:sp>
      <p:pic>
        <p:nvPicPr>
          <p:cNvPr id="4" name="Picture 3"/>
          <p:cNvPicPr>
            <a:picLocks noChangeAspect="1"/>
          </p:cNvPicPr>
          <p:nvPr/>
        </p:nvPicPr>
        <p:blipFill>
          <a:blip r:embed="rId2"/>
          <a:stretch>
            <a:fillRect/>
          </a:stretch>
        </p:blipFill>
        <p:spPr>
          <a:xfrm>
            <a:off x="112255" y="1143000"/>
            <a:ext cx="8627918" cy="4038600"/>
          </a:xfrm>
          <a:prstGeom prst="rect">
            <a:avLst/>
          </a:prstGeom>
        </p:spPr>
      </p:pic>
    </p:spTree>
    <p:extLst>
      <p:ext uri="{BB962C8B-B14F-4D97-AF65-F5344CB8AC3E}">
        <p14:creationId xmlns:p14="http://schemas.microsoft.com/office/powerpoint/2010/main" val="3375553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a:xfrm>
            <a:off x="228600" y="0"/>
            <a:ext cx="8585200" cy="685800"/>
          </a:xfrm>
        </p:spPr>
        <p:txBody>
          <a:bodyPr/>
          <a:lstStyle/>
          <a:p>
            <a:r>
              <a:rPr lang="en-US" altLang="en-US" smtClean="0"/>
              <a:t>Types of data sets </a:t>
            </a:r>
          </a:p>
        </p:txBody>
      </p:sp>
      <p:sp>
        <p:nvSpPr>
          <p:cNvPr id="20483" name="Rectangle 1027"/>
          <p:cNvSpPr>
            <a:spLocks noGrp="1" noChangeArrowheads="1"/>
          </p:cNvSpPr>
          <p:nvPr>
            <p:ph type="body" idx="1"/>
          </p:nvPr>
        </p:nvSpPr>
        <p:spPr>
          <a:xfrm>
            <a:off x="146050" y="990600"/>
            <a:ext cx="8394700" cy="5029200"/>
          </a:xfrm>
          <a:noFill/>
        </p:spPr>
        <p:txBody>
          <a:bodyPr/>
          <a:lstStyle/>
          <a:p>
            <a:pPr marL="285750" indent="-285750">
              <a:lnSpc>
                <a:spcPct val="95000"/>
              </a:lnSpc>
              <a:spcBef>
                <a:spcPct val="20000"/>
              </a:spcBef>
            </a:pPr>
            <a:r>
              <a:rPr lang="en-US" altLang="en-US" sz="2600" b="1" smtClean="0">
                <a:cs typeface="Times New Roman" panose="02020603050405020304" pitchFamily="18" charset="0"/>
              </a:rPr>
              <a:t>Record</a:t>
            </a:r>
          </a:p>
          <a:p>
            <a:pPr lvl="1">
              <a:lnSpc>
                <a:spcPct val="95000"/>
              </a:lnSpc>
              <a:spcBef>
                <a:spcPct val="20000"/>
              </a:spcBef>
            </a:pPr>
            <a:r>
              <a:rPr lang="en-US" altLang="en-US" sz="1600" b="1" smtClean="0">
                <a:cs typeface="Times New Roman" panose="02020603050405020304" pitchFamily="18" charset="0"/>
              </a:rPr>
              <a:t>Data Matrix</a:t>
            </a:r>
          </a:p>
          <a:p>
            <a:pPr lvl="1">
              <a:lnSpc>
                <a:spcPct val="95000"/>
              </a:lnSpc>
              <a:spcBef>
                <a:spcPct val="20000"/>
              </a:spcBef>
            </a:pPr>
            <a:r>
              <a:rPr lang="en-US" altLang="en-US" sz="1600" b="1" smtClean="0">
                <a:cs typeface="Times New Roman" panose="02020603050405020304" pitchFamily="18" charset="0"/>
              </a:rPr>
              <a:t>Document Data</a:t>
            </a:r>
          </a:p>
          <a:p>
            <a:pPr lvl="1">
              <a:lnSpc>
                <a:spcPct val="95000"/>
              </a:lnSpc>
              <a:spcBef>
                <a:spcPct val="20000"/>
              </a:spcBef>
            </a:pPr>
            <a:r>
              <a:rPr lang="en-US" altLang="en-US" sz="1600" b="1" smtClean="0">
                <a:cs typeface="Times New Roman" panose="02020603050405020304" pitchFamily="18" charset="0"/>
              </a:rPr>
              <a:t>Transaction Data</a:t>
            </a:r>
            <a:endParaRPr lang="en-US" altLang="en-US" sz="1800" b="1" smtClean="0"/>
          </a:p>
          <a:p>
            <a:pPr marL="285750" indent="-285750">
              <a:lnSpc>
                <a:spcPct val="95000"/>
              </a:lnSpc>
              <a:spcBef>
                <a:spcPct val="20000"/>
              </a:spcBef>
            </a:pPr>
            <a:r>
              <a:rPr lang="en-US" altLang="en-US" sz="2600" b="1" smtClean="0">
                <a:cs typeface="Times New Roman" panose="02020603050405020304" pitchFamily="18" charset="0"/>
              </a:rPr>
              <a:t>Graph</a:t>
            </a:r>
          </a:p>
          <a:p>
            <a:pPr lvl="1">
              <a:lnSpc>
                <a:spcPct val="95000"/>
              </a:lnSpc>
              <a:spcBef>
                <a:spcPct val="20000"/>
              </a:spcBef>
            </a:pPr>
            <a:r>
              <a:rPr lang="en-US" altLang="en-US" sz="1600" b="1" smtClean="0">
                <a:cs typeface="Times New Roman" panose="02020603050405020304" pitchFamily="18" charset="0"/>
              </a:rPr>
              <a:t>World Wide Web</a:t>
            </a:r>
          </a:p>
          <a:p>
            <a:pPr lvl="1">
              <a:lnSpc>
                <a:spcPct val="95000"/>
              </a:lnSpc>
              <a:spcBef>
                <a:spcPct val="20000"/>
              </a:spcBef>
            </a:pPr>
            <a:r>
              <a:rPr lang="en-US" altLang="en-US" sz="1600" b="1" smtClean="0">
                <a:cs typeface="Times New Roman" panose="02020603050405020304" pitchFamily="18" charset="0"/>
              </a:rPr>
              <a:t>Molecular Structures</a:t>
            </a:r>
          </a:p>
          <a:p>
            <a:pPr marL="285750" indent="-285750">
              <a:lnSpc>
                <a:spcPct val="95000"/>
              </a:lnSpc>
              <a:spcBef>
                <a:spcPct val="20000"/>
              </a:spcBef>
            </a:pPr>
            <a:r>
              <a:rPr lang="en-US" altLang="en-US" sz="2600" b="1" smtClean="0">
                <a:cs typeface="Times New Roman" panose="02020603050405020304" pitchFamily="18" charset="0"/>
              </a:rPr>
              <a:t>Ordered (discussed in next slides)</a:t>
            </a:r>
          </a:p>
          <a:p>
            <a:pPr lvl="1">
              <a:lnSpc>
                <a:spcPct val="95000"/>
              </a:lnSpc>
              <a:spcBef>
                <a:spcPct val="20000"/>
              </a:spcBef>
            </a:pPr>
            <a:r>
              <a:rPr lang="en-US" altLang="en-US" sz="1600" b="1" smtClean="0">
                <a:cs typeface="Times New Roman" panose="02020603050405020304" pitchFamily="18" charset="0"/>
              </a:rPr>
              <a:t>Spatial Data or geospatial data</a:t>
            </a:r>
          </a:p>
          <a:p>
            <a:pPr lvl="1">
              <a:lnSpc>
                <a:spcPct val="95000"/>
              </a:lnSpc>
              <a:spcBef>
                <a:spcPct val="20000"/>
              </a:spcBef>
            </a:pPr>
            <a:r>
              <a:rPr lang="en-US" altLang="en-US" sz="1600" b="1" smtClean="0">
                <a:cs typeface="Times New Roman" panose="02020603050405020304" pitchFamily="18" charset="0"/>
              </a:rPr>
              <a:t>Temporal Data: data changes with the time.</a:t>
            </a:r>
          </a:p>
          <a:p>
            <a:pPr lvl="2">
              <a:lnSpc>
                <a:spcPct val="95000"/>
              </a:lnSpc>
              <a:spcBef>
                <a:spcPct val="20000"/>
              </a:spcBef>
            </a:pPr>
            <a:r>
              <a:rPr lang="en-US" altLang="en-US" sz="1200" smtClean="0"/>
              <a:t>NASA has deployed a series of Earth orbiting satellites that continuously generate global observations of the Land surface, oceans, and atmosphere. </a:t>
            </a:r>
            <a:endParaRPr lang="en-US" altLang="en-US" sz="1200" b="1" smtClean="0">
              <a:cs typeface="Times New Roman" panose="02020603050405020304" pitchFamily="18" charset="0"/>
            </a:endParaRPr>
          </a:p>
          <a:p>
            <a:pPr lvl="1">
              <a:lnSpc>
                <a:spcPct val="95000"/>
              </a:lnSpc>
              <a:spcBef>
                <a:spcPct val="20000"/>
              </a:spcBef>
            </a:pPr>
            <a:r>
              <a:rPr lang="en-US" altLang="en-US" sz="1600" b="1" smtClean="0">
                <a:cs typeface="Times New Roman" panose="02020603050405020304" pitchFamily="18" charset="0"/>
              </a:rPr>
              <a:t>Sequential Data</a:t>
            </a:r>
          </a:p>
          <a:p>
            <a:pPr lvl="1">
              <a:lnSpc>
                <a:spcPct val="95000"/>
              </a:lnSpc>
              <a:spcBef>
                <a:spcPct val="20000"/>
              </a:spcBef>
            </a:pPr>
            <a:r>
              <a:rPr lang="en-US" altLang="en-US" sz="1600" b="1" smtClean="0">
                <a:cs typeface="Times New Roman" panose="02020603050405020304" pitchFamily="18" charset="0"/>
              </a:rPr>
              <a:t>Genetic Sequence Data</a:t>
            </a:r>
          </a:p>
          <a:p>
            <a:pPr lvl="1">
              <a:lnSpc>
                <a:spcPct val="95000"/>
              </a:lnSpc>
              <a:spcBef>
                <a:spcPct val="20000"/>
              </a:spcBef>
              <a:buFont typeface="Arial" panose="020B0604020202020204" pitchFamily="34" charset="0"/>
              <a:buNone/>
            </a:pPr>
            <a:endParaRPr lang="en-US" altLang="en-US" sz="1600" b="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Find correlation</a:t>
            </a:r>
            <a:endParaRPr lang="en-US" dirty="0"/>
          </a:p>
        </p:txBody>
      </p:sp>
      <p:pic>
        <p:nvPicPr>
          <p:cNvPr id="5" name="Picture 4"/>
          <p:cNvPicPr>
            <a:picLocks noChangeAspect="1"/>
          </p:cNvPicPr>
          <p:nvPr/>
        </p:nvPicPr>
        <p:blipFill>
          <a:blip r:embed="rId2"/>
          <a:stretch>
            <a:fillRect/>
          </a:stretch>
        </p:blipFill>
        <p:spPr>
          <a:xfrm>
            <a:off x="1033462" y="1457325"/>
            <a:ext cx="7077075" cy="3943350"/>
          </a:xfrm>
          <a:prstGeom prst="rect">
            <a:avLst/>
          </a:prstGeom>
        </p:spPr>
      </p:pic>
    </p:spTree>
    <p:extLst>
      <p:ext uri="{BB962C8B-B14F-4D97-AF65-F5344CB8AC3E}">
        <p14:creationId xmlns:p14="http://schemas.microsoft.com/office/powerpoint/2010/main" val="33321955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H</a:t>
            </a:r>
            <a:r>
              <a:rPr lang="en-US" dirty="0" smtClean="0"/>
              <a:t>ow </a:t>
            </a:r>
            <a:r>
              <a:rPr lang="en-US" dirty="0"/>
              <a:t>to handle the </a:t>
            </a:r>
            <a:r>
              <a:rPr lang="en-US" dirty="0" smtClean="0"/>
              <a:t>case in </a:t>
            </a:r>
            <a:r>
              <a:rPr lang="en-US" dirty="0"/>
              <a:t>which attributes </a:t>
            </a:r>
            <a:r>
              <a:rPr lang="en-US" dirty="0" smtClean="0"/>
              <a:t>have different </a:t>
            </a:r>
            <a:r>
              <a:rPr lang="en-US" b="1" dirty="0" smtClean="0">
                <a:solidFill>
                  <a:srgbClr val="FF0000"/>
                </a:solidFill>
              </a:rPr>
              <a:t>scales</a:t>
            </a:r>
            <a:r>
              <a:rPr lang="en-US" dirty="0" smtClean="0"/>
              <a:t> and/or are correlated</a:t>
            </a:r>
            <a:r>
              <a:rPr lang="en-US" dirty="0"/>
              <a:t>, </a:t>
            </a:r>
            <a:endParaRPr lang="en-US" dirty="0" smtClean="0"/>
          </a:p>
          <a:p>
            <a:pPr marL="1022350" lvl="1" indent="-514350"/>
            <a:r>
              <a:rPr lang="en-US" dirty="0"/>
              <a:t>when attributes do not have the same range of values</a:t>
            </a:r>
            <a:r>
              <a:rPr lang="en-US" dirty="0" smtClean="0"/>
              <a:t>.</a:t>
            </a:r>
          </a:p>
          <a:p>
            <a:pPr marL="514350" indent="-514350">
              <a:buFont typeface="+mj-lt"/>
              <a:buAutoNum type="arabicPeriod"/>
            </a:pPr>
            <a:r>
              <a:rPr lang="en-US" dirty="0" smtClean="0"/>
              <a:t>How </a:t>
            </a:r>
            <a:r>
              <a:rPr lang="en-US" dirty="0"/>
              <a:t>to calculate proximity </a:t>
            </a:r>
            <a:r>
              <a:rPr lang="en-US" dirty="0" smtClean="0"/>
              <a:t>between objects </a:t>
            </a:r>
            <a:r>
              <a:rPr lang="en-US" dirty="0"/>
              <a:t>that are </a:t>
            </a:r>
            <a:r>
              <a:rPr lang="en-US" dirty="0" smtClean="0"/>
              <a:t>composed of </a:t>
            </a:r>
            <a:r>
              <a:rPr lang="en-US" b="1" dirty="0">
                <a:solidFill>
                  <a:srgbClr val="FF0000"/>
                </a:solidFill>
              </a:rPr>
              <a:t>different</a:t>
            </a:r>
            <a:r>
              <a:rPr lang="en-US" dirty="0"/>
              <a:t> </a:t>
            </a:r>
            <a:r>
              <a:rPr lang="en-US" b="1" dirty="0">
                <a:solidFill>
                  <a:srgbClr val="FF0000"/>
                </a:solidFill>
              </a:rPr>
              <a:t>types of attributes</a:t>
            </a:r>
            <a:r>
              <a:rPr lang="en-US" dirty="0"/>
              <a:t>, e.g., quantitative and qualitative, </a:t>
            </a:r>
            <a:endParaRPr lang="en-US" dirty="0" smtClean="0"/>
          </a:p>
          <a:p>
            <a:pPr marL="514350" indent="-514350">
              <a:buFont typeface="+mj-lt"/>
              <a:buAutoNum type="arabicPeriod"/>
            </a:pPr>
            <a:r>
              <a:rPr lang="en-US" dirty="0" smtClean="0"/>
              <a:t>How to </a:t>
            </a:r>
            <a:r>
              <a:rPr lang="en-US" dirty="0"/>
              <a:t>handle proximity calculation when attributes have different </a:t>
            </a:r>
            <a:r>
              <a:rPr lang="en-US" b="1" dirty="0">
                <a:solidFill>
                  <a:srgbClr val="FF0000"/>
                </a:solidFill>
              </a:rPr>
              <a:t>weights</a:t>
            </a:r>
            <a:r>
              <a:rPr lang="en-US" dirty="0"/>
              <a:t>; </a:t>
            </a:r>
            <a:endParaRPr lang="en-US" dirty="0" smtClean="0"/>
          </a:p>
          <a:p>
            <a:pPr marL="1022350" lvl="1" indent="-514350"/>
            <a:r>
              <a:rPr lang="en-US" dirty="0" smtClean="0"/>
              <a:t>i.e., when </a:t>
            </a:r>
            <a:r>
              <a:rPr lang="en-US" dirty="0"/>
              <a:t>not all attributes contribute equally to the proximity of objects. </a:t>
            </a:r>
          </a:p>
        </p:txBody>
      </p:sp>
      <p:sp>
        <p:nvSpPr>
          <p:cNvPr id="3" name="Title 2"/>
          <p:cNvSpPr>
            <a:spLocks noGrp="1"/>
          </p:cNvSpPr>
          <p:nvPr>
            <p:ph type="title"/>
          </p:nvPr>
        </p:nvSpPr>
        <p:spPr/>
        <p:txBody>
          <a:bodyPr/>
          <a:lstStyle/>
          <a:p>
            <a:r>
              <a:rPr lang="en-US" b="0" dirty="0"/>
              <a:t>I</a:t>
            </a:r>
            <a:r>
              <a:rPr lang="en-US" b="0" dirty="0" smtClean="0"/>
              <a:t>ssues </a:t>
            </a:r>
            <a:r>
              <a:rPr lang="en-US" b="0" dirty="0"/>
              <a:t>in Proximity Calculation</a:t>
            </a:r>
            <a:r>
              <a:rPr lang="en-US" dirty="0"/>
              <a:t> </a:t>
            </a:r>
          </a:p>
        </p:txBody>
      </p:sp>
    </p:spTree>
    <p:extLst>
      <p:ext uri="{BB962C8B-B14F-4D97-AF65-F5344CB8AC3E}">
        <p14:creationId xmlns:p14="http://schemas.microsoft.com/office/powerpoint/2010/main" val="4118060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Earlier, Euclidean </a:t>
            </a:r>
            <a:r>
              <a:rPr lang="en-US" dirty="0"/>
              <a:t>distance was used to measure the distance between people based </a:t>
            </a:r>
            <a:r>
              <a:rPr lang="en-US" dirty="0" smtClean="0"/>
              <a:t>on two </a:t>
            </a:r>
            <a:r>
              <a:rPr lang="en-US" dirty="0"/>
              <a:t>attributes: </a:t>
            </a:r>
            <a:r>
              <a:rPr lang="en-US" b="1" dirty="0" smtClean="0"/>
              <a:t>age</a:t>
            </a:r>
            <a:r>
              <a:rPr lang="en-US" dirty="0" smtClean="0"/>
              <a:t> and </a:t>
            </a:r>
            <a:r>
              <a:rPr lang="en-US" b="1" dirty="0"/>
              <a:t>income</a:t>
            </a:r>
            <a:r>
              <a:rPr lang="en-US" dirty="0"/>
              <a:t>. </a:t>
            </a:r>
            <a:endParaRPr lang="en-US" dirty="0" smtClean="0"/>
          </a:p>
          <a:p>
            <a:r>
              <a:rPr lang="en-US" dirty="0" smtClean="0"/>
              <a:t>Unless these two </a:t>
            </a:r>
            <a:r>
              <a:rPr lang="en-US" dirty="0"/>
              <a:t>attributes are </a:t>
            </a:r>
            <a:r>
              <a:rPr lang="en-US" dirty="0" smtClean="0"/>
              <a:t>standardized, the </a:t>
            </a:r>
            <a:r>
              <a:rPr lang="en-US" dirty="0"/>
              <a:t>distance </a:t>
            </a:r>
            <a:r>
              <a:rPr lang="en-US" dirty="0" smtClean="0"/>
              <a:t>between two </a:t>
            </a:r>
            <a:r>
              <a:rPr lang="en-US" dirty="0"/>
              <a:t>people will be dominated by income. </a:t>
            </a:r>
            <a:endParaRPr lang="en-US" dirty="0" smtClean="0"/>
          </a:p>
          <a:p>
            <a:r>
              <a:rPr lang="en-US" dirty="0" smtClean="0"/>
              <a:t>A </a:t>
            </a:r>
            <a:r>
              <a:rPr lang="en-US" dirty="0"/>
              <a:t>related </a:t>
            </a:r>
            <a:r>
              <a:rPr lang="en-US" dirty="0" smtClean="0"/>
              <a:t>issue is </a:t>
            </a:r>
            <a:r>
              <a:rPr lang="en-US" dirty="0"/>
              <a:t>how to compute distance when there is correlation between </a:t>
            </a:r>
            <a:r>
              <a:rPr lang="en-US" dirty="0" smtClean="0"/>
              <a:t>some of </a:t>
            </a:r>
            <a:r>
              <a:rPr lang="en-US"/>
              <a:t>the </a:t>
            </a:r>
            <a:r>
              <a:rPr lang="en-US" smtClean="0"/>
              <a:t>attributes? </a:t>
            </a:r>
          </a:p>
          <a:p>
            <a:pPr lvl="1"/>
            <a:r>
              <a:rPr lang="en-US" dirty="0" smtClean="0"/>
              <a:t>then </a:t>
            </a:r>
            <a:r>
              <a:rPr lang="en-US" dirty="0"/>
              <a:t>we can use </a:t>
            </a:r>
            <a:r>
              <a:rPr lang="en-US" dirty="0" err="1"/>
              <a:t>Mahalanobis</a:t>
            </a:r>
            <a:r>
              <a:rPr lang="en-US" dirty="0"/>
              <a:t> distance</a:t>
            </a:r>
            <a:br>
              <a:rPr lang="en-US" dirty="0"/>
            </a:br>
            <a:r>
              <a:rPr lang="en-US" dirty="0"/>
              <a:t/>
            </a:r>
            <a:br>
              <a:rPr lang="en-US" dirty="0"/>
            </a:br>
            <a:endParaRPr lang="en-US" dirty="0"/>
          </a:p>
        </p:txBody>
      </p:sp>
      <p:sp>
        <p:nvSpPr>
          <p:cNvPr id="3" name="Title 2"/>
          <p:cNvSpPr>
            <a:spLocks noGrp="1"/>
          </p:cNvSpPr>
          <p:nvPr>
            <p:ph type="title"/>
          </p:nvPr>
        </p:nvSpPr>
        <p:spPr/>
        <p:txBody>
          <a:bodyPr/>
          <a:lstStyle/>
          <a:p>
            <a:r>
              <a:rPr lang="en-US" dirty="0" smtClean="0"/>
              <a:t>1-The </a:t>
            </a:r>
            <a:r>
              <a:rPr lang="en-US" dirty="0"/>
              <a:t>variables have different scale</a:t>
            </a:r>
          </a:p>
        </p:txBody>
      </p:sp>
    </p:spTree>
    <p:extLst>
      <p:ext uri="{BB962C8B-B14F-4D97-AF65-F5344CB8AC3E}">
        <p14:creationId xmlns:p14="http://schemas.microsoft.com/office/powerpoint/2010/main" val="2134930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smtClean="0"/>
              <a:t>Using Weights to Combine Similarities</a:t>
            </a:r>
          </a:p>
        </p:txBody>
      </p:sp>
      <p:sp>
        <p:nvSpPr>
          <p:cNvPr id="104451" name="Rectangle 3"/>
          <p:cNvSpPr>
            <a:spLocks noGrp="1" noChangeArrowheads="1"/>
          </p:cNvSpPr>
          <p:nvPr>
            <p:ph type="body" idx="1"/>
          </p:nvPr>
        </p:nvSpPr>
        <p:spPr/>
        <p:txBody>
          <a:bodyPr/>
          <a:lstStyle/>
          <a:p>
            <a:r>
              <a:rPr lang="en-US" altLang="en-US" smtClean="0"/>
              <a:t>May not want to treat all attributes the same.</a:t>
            </a:r>
          </a:p>
          <a:p>
            <a:pPr lvl="1"/>
            <a:r>
              <a:rPr lang="en-US" altLang="en-US" smtClean="0"/>
              <a:t>Use weights w</a:t>
            </a:r>
            <a:r>
              <a:rPr lang="en-US" altLang="en-US" baseline="-25000" smtClean="0"/>
              <a:t>k</a:t>
            </a:r>
            <a:r>
              <a:rPr lang="en-US" altLang="en-US" smtClean="0"/>
              <a:t> which are between 0 and 1 and sum to 1. </a:t>
            </a:r>
          </a:p>
        </p:txBody>
      </p:sp>
      <p:graphicFrame>
        <p:nvGraphicFramePr>
          <p:cNvPr id="104452" name="Object 4"/>
          <p:cNvGraphicFramePr>
            <a:graphicFrameLocks noChangeAspect="1"/>
          </p:cNvGraphicFramePr>
          <p:nvPr/>
        </p:nvGraphicFramePr>
        <p:xfrm>
          <a:off x="1447800" y="2770188"/>
          <a:ext cx="4716463" cy="915987"/>
        </p:xfrm>
        <a:graphic>
          <a:graphicData uri="http://schemas.openxmlformats.org/presentationml/2006/ole">
            <mc:AlternateContent xmlns:mc="http://schemas.openxmlformats.org/markup-compatibility/2006">
              <mc:Choice xmlns:v="urn:schemas-microsoft-com:vml" Requires="v">
                <p:oleObj spid="_x0000_s105170" name="Bitmap Image" r:id="rId3" imgW="3840813" imgH="746667" progId="Paint.Picture">
                  <p:embed/>
                </p:oleObj>
              </mc:Choice>
              <mc:Fallback>
                <p:oleObj name="Bitmap Image" r:id="rId3" imgW="3840813" imgH="74666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770188"/>
                        <a:ext cx="47164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3" name="Object 5"/>
          <p:cNvGraphicFramePr>
            <a:graphicFrameLocks noChangeAspect="1"/>
          </p:cNvGraphicFramePr>
          <p:nvPr/>
        </p:nvGraphicFramePr>
        <p:xfrm>
          <a:off x="1752600" y="4294188"/>
          <a:ext cx="4670425" cy="1192212"/>
        </p:xfrm>
        <a:graphic>
          <a:graphicData uri="http://schemas.openxmlformats.org/presentationml/2006/ole">
            <mc:AlternateContent xmlns:mc="http://schemas.openxmlformats.org/markup-compatibility/2006">
              <mc:Choice xmlns:v="urn:schemas-microsoft-com:vml" Requires="v">
                <p:oleObj spid="_x0000_s105171" name="Bitmap Image" r:id="rId5" imgW="3848434" imgH="983065" progId="Paint.Picture">
                  <p:embed/>
                </p:oleObj>
              </mc:Choice>
              <mc:Fallback>
                <p:oleObj name="Bitmap Image" r:id="rId5" imgW="3848434" imgH="983065"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294188"/>
                        <a:ext cx="4670425"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smtClean="0"/>
              <a:t>Density</a:t>
            </a:r>
          </a:p>
        </p:txBody>
      </p:sp>
      <p:sp>
        <p:nvSpPr>
          <p:cNvPr id="105475" name="Rectangle 3"/>
          <p:cNvSpPr>
            <a:spLocks noGrp="1" noChangeArrowheads="1"/>
          </p:cNvSpPr>
          <p:nvPr>
            <p:ph type="body" idx="1"/>
          </p:nvPr>
        </p:nvSpPr>
        <p:spPr/>
        <p:txBody>
          <a:bodyPr/>
          <a:lstStyle/>
          <a:p>
            <a:r>
              <a:rPr lang="en-US" altLang="en-US" smtClean="0"/>
              <a:t>Density-based clustering require a notion of density</a:t>
            </a:r>
          </a:p>
          <a:p>
            <a:endParaRPr lang="en-US" altLang="en-US" smtClean="0"/>
          </a:p>
          <a:p>
            <a:r>
              <a:rPr lang="en-US" altLang="en-US" smtClean="0"/>
              <a:t>Examples:</a:t>
            </a:r>
          </a:p>
          <a:p>
            <a:pPr lvl="1"/>
            <a:r>
              <a:rPr lang="en-US" altLang="en-US" smtClean="0"/>
              <a:t>Euclidean density</a:t>
            </a:r>
          </a:p>
          <a:p>
            <a:pPr lvl="2"/>
            <a:r>
              <a:rPr lang="en-US" altLang="en-US" smtClean="0"/>
              <a:t> Euclidean density = number of points per unit volume</a:t>
            </a:r>
          </a:p>
          <a:p>
            <a:pPr lvl="2"/>
            <a:endParaRPr lang="en-US" altLang="en-US" smtClean="0"/>
          </a:p>
          <a:p>
            <a:pPr lvl="1"/>
            <a:r>
              <a:rPr lang="en-US" altLang="en-US" smtClean="0"/>
              <a:t>Probability density </a:t>
            </a:r>
          </a:p>
          <a:p>
            <a:pPr lvl="1"/>
            <a:endParaRPr lang="en-US" altLang="en-US" smtClean="0"/>
          </a:p>
          <a:p>
            <a:pPr lvl="1"/>
            <a:r>
              <a:rPr lang="en-US" altLang="en-US" smtClean="0"/>
              <a:t>Graph-based density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smtClean="0"/>
              <a:t>Euclidean Density – Cell-based</a:t>
            </a:r>
          </a:p>
        </p:txBody>
      </p:sp>
      <p:sp>
        <p:nvSpPr>
          <p:cNvPr id="106499" name="Rectangle 3"/>
          <p:cNvSpPr>
            <a:spLocks noGrp="1" noChangeArrowheads="1"/>
          </p:cNvSpPr>
          <p:nvPr>
            <p:ph type="body" idx="1"/>
          </p:nvPr>
        </p:nvSpPr>
        <p:spPr/>
        <p:txBody>
          <a:bodyPr/>
          <a:lstStyle/>
          <a:p>
            <a:r>
              <a:rPr lang="en-US" altLang="en-US" smtClean="0"/>
              <a:t>Simplest approach is to divide region into a number of rectangular cells of equal volume and define density as # of points the cell contains</a:t>
            </a:r>
          </a:p>
        </p:txBody>
      </p:sp>
      <p:pic>
        <p:nvPicPr>
          <p:cNvPr id="106500"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09600" y="2652713"/>
            <a:ext cx="7848600" cy="3748087"/>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mtClean="0"/>
              <a:t>Euclidean Density – Center-based</a:t>
            </a:r>
          </a:p>
        </p:txBody>
      </p:sp>
      <p:sp>
        <p:nvSpPr>
          <p:cNvPr id="107523" name="Rectangle 3"/>
          <p:cNvSpPr>
            <a:spLocks noGrp="1" noChangeArrowheads="1"/>
          </p:cNvSpPr>
          <p:nvPr>
            <p:ph type="body" idx="1"/>
          </p:nvPr>
        </p:nvSpPr>
        <p:spPr/>
        <p:txBody>
          <a:bodyPr/>
          <a:lstStyle/>
          <a:p>
            <a:r>
              <a:rPr lang="en-US" altLang="en-US" smtClean="0"/>
              <a:t>Euclidean density is the number of points within a specified radius of the point</a:t>
            </a:r>
          </a:p>
          <a:p>
            <a:endParaRPr lang="en-US" altLang="en-US" smtClean="0"/>
          </a:p>
        </p:txBody>
      </p:sp>
      <p:pic>
        <p:nvPicPr>
          <p:cNvPr id="107524"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524000" y="2428875"/>
            <a:ext cx="5638800" cy="381952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0"/>
            <a:ext cx="8585200" cy="685800"/>
          </a:xfrm>
        </p:spPr>
        <p:txBody>
          <a:bodyPr/>
          <a:lstStyle/>
          <a:p>
            <a:r>
              <a:rPr lang="en-US" altLang="en-US" sz="2800" smtClean="0"/>
              <a:t>Important Characteristics of Structured Data</a:t>
            </a:r>
          </a:p>
        </p:txBody>
      </p:sp>
      <p:sp>
        <p:nvSpPr>
          <p:cNvPr id="22531" name="Rectangle 3"/>
          <p:cNvSpPr>
            <a:spLocks noGrp="1" noChangeArrowheads="1"/>
          </p:cNvSpPr>
          <p:nvPr>
            <p:ph type="body" idx="1"/>
          </p:nvPr>
        </p:nvSpPr>
        <p:spPr>
          <a:xfrm>
            <a:off x="146050" y="990600"/>
            <a:ext cx="8394700" cy="5029200"/>
          </a:xfrm>
          <a:noFill/>
        </p:spPr>
        <p:txBody>
          <a:bodyPr/>
          <a:lstStyle/>
          <a:p>
            <a:pPr lvl="1" algn="just">
              <a:lnSpc>
                <a:spcPct val="95000"/>
              </a:lnSpc>
              <a:spcBef>
                <a:spcPct val="20000"/>
              </a:spcBef>
            </a:pPr>
            <a:r>
              <a:rPr lang="en-US" altLang="en-US" sz="1800" b="1" smtClean="0"/>
              <a:t>Dimensionality</a:t>
            </a:r>
          </a:p>
          <a:p>
            <a:pPr lvl="2" algn="just">
              <a:lnSpc>
                <a:spcPct val="95000"/>
              </a:lnSpc>
              <a:spcBef>
                <a:spcPct val="20000"/>
              </a:spcBef>
            </a:pPr>
            <a:r>
              <a:rPr lang="en-US" altLang="en-US" sz="1600" b="1" smtClean="0"/>
              <a:t> Curse of Dimensionality, </a:t>
            </a:r>
            <a:r>
              <a:rPr lang="en-US" altLang="en-US" sz="1600" smtClean="0"/>
              <a:t>refers to various phenomena that arise when analyzing and organizing data in high-dimensional spaces (often with hundreds or thousands of dimensions) that do not occur in low-dimensional settings such as the three-dimensional physical space of everyday experience.</a:t>
            </a:r>
            <a:endParaRPr lang="en-US" altLang="en-US" sz="1600" b="1" smtClean="0"/>
          </a:p>
          <a:p>
            <a:pPr lvl="1" algn="just">
              <a:lnSpc>
                <a:spcPct val="95000"/>
              </a:lnSpc>
              <a:spcBef>
                <a:spcPct val="20000"/>
              </a:spcBef>
            </a:pPr>
            <a:r>
              <a:rPr lang="en-US" altLang="en-US" sz="1800" b="1" smtClean="0"/>
              <a:t>Sparsity: Only presence counts</a:t>
            </a:r>
          </a:p>
          <a:p>
            <a:pPr lvl="2" algn="just">
              <a:lnSpc>
                <a:spcPct val="95000"/>
              </a:lnSpc>
              <a:spcBef>
                <a:spcPct val="20000"/>
              </a:spcBef>
            </a:pPr>
            <a:r>
              <a:rPr lang="en-US" altLang="en-US" sz="1600" smtClean="0"/>
              <a:t>The common theme of these problems is that when the dimensionality increases, the volume of the space increases so fast that the available data become sparse. This sparsity is problematic for any method that requires statistical significance. In order to obtain a statistically sound and reliable result, the amount of data needed to support the result often grows exponentially with the dimensionality. Also, organizing and searching data often relies on detecting areas where objects form groups with similar properties; in high dimensional data, however, all objects appear to be sparse and dissimilar in many ways, which prevents common data organization strategies from being efficient.</a:t>
            </a:r>
            <a:endParaRPr lang="en-US" altLang="en-US" sz="1600" b="1" smtClean="0"/>
          </a:p>
          <a:p>
            <a:pPr lvl="1" algn="just">
              <a:lnSpc>
                <a:spcPct val="95000"/>
              </a:lnSpc>
              <a:spcBef>
                <a:spcPct val="20000"/>
              </a:spcBef>
            </a:pPr>
            <a:r>
              <a:rPr lang="en-US" altLang="en-US" sz="1800" b="1" smtClean="0"/>
              <a:t>Resolution</a:t>
            </a:r>
          </a:p>
          <a:p>
            <a:pPr lvl="2" algn="just">
              <a:lnSpc>
                <a:spcPct val="95000"/>
              </a:lnSpc>
              <a:spcBef>
                <a:spcPct val="20000"/>
              </a:spcBef>
            </a:pPr>
            <a:r>
              <a:rPr lang="en-US" altLang="en-US" sz="1600" b="1" smtClean="0"/>
              <a:t> Patterns depend on the scale </a:t>
            </a:r>
          </a:p>
          <a:p>
            <a:pPr lvl="1" algn="just">
              <a:lnSpc>
                <a:spcPct val="95000"/>
              </a:lnSpc>
              <a:spcBef>
                <a:spcPct val="20000"/>
              </a:spcBef>
            </a:pPr>
            <a:endParaRPr lang="en-US" altLang="en-US" sz="1600" b="1" smtClean="0">
              <a:latin typeface="Times New Roman" panose="02020603050405020304" pitchFamily="18" charset="0"/>
              <a:cs typeface="Times New Roman" panose="02020603050405020304" pitchFamily="18" charset="0"/>
            </a:endParaRPr>
          </a:p>
          <a:p>
            <a:pPr lvl="1" algn="just">
              <a:lnSpc>
                <a:spcPct val="95000"/>
              </a:lnSpc>
              <a:spcBef>
                <a:spcPct val="20000"/>
              </a:spcBef>
            </a:pPr>
            <a:endParaRPr lang="en-US" altLang="en-US" sz="1600" b="1" smtClean="0">
              <a:latin typeface="Times New Roman" panose="02020603050405020304" pitchFamily="18" charset="0"/>
              <a:cs typeface="Times New Roman" panose="02020603050405020304" pitchFamily="18" charset="0"/>
            </a:endParaRPr>
          </a:p>
          <a:p>
            <a:pPr lvl="1" algn="just">
              <a:lnSpc>
                <a:spcPct val="95000"/>
              </a:lnSpc>
              <a:spcBef>
                <a:spcPct val="20000"/>
              </a:spcBef>
            </a:pPr>
            <a:endParaRPr lang="en-US" altLang="en-US" sz="1600" b="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p:txBody>
          <a:bodyPr/>
          <a:lstStyle/>
          <a:p>
            <a:r>
              <a:rPr lang="en-US" altLang="en-US" smtClean="0"/>
              <a:t>Record Data </a:t>
            </a:r>
          </a:p>
        </p:txBody>
      </p:sp>
      <p:sp>
        <p:nvSpPr>
          <p:cNvPr id="24579" name="Rectangle 7"/>
          <p:cNvSpPr>
            <a:spLocks noGrp="1" noChangeArrowheads="1"/>
          </p:cNvSpPr>
          <p:nvPr>
            <p:ph type="body" idx="1"/>
          </p:nvPr>
        </p:nvSpPr>
        <p:spPr/>
        <p:txBody>
          <a:bodyPr/>
          <a:lstStyle/>
          <a:p>
            <a:r>
              <a:rPr lang="en-US" altLang="en-US" smtClean="0"/>
              <a:t>Data that consists of a collection of records, each of which consists of a fixed set of attributes </a:t>
            </a:r>
          </a:p>
          <a:p>
            <a:pPr lvl="1"/>
            <a:endParaRPr lang="en-US" altLang="en-US" smtClean="0"/>
          </a:p>
          <a:p>
            <a:pPr lvl="1"/>
            <a:endParaRPr lang="en-US" altLang="en-US" smtClean="0"/>
          </a:p>
        </p:txBody>
      </p:sp>
      <p:graphicFrame>
        <p:nvGraphicFramePr>
          <p:cNvPr id="24580" name="Object 5"/>
          <p:cNvGraphicFramePr>
            <a:graphicFrameLocks noChangeAspect="1"/>
          </p:cNvGraphicFramePr>
          <p:nvPr/>
        </p:nvGraphicFramePr>
        <p:xfrm>
          <a:off x="2219325" y="2514600"/>
          <a:ext cx="3419475" cy="3656013"/>
        </p:xfrm>
        <a:graphic>
          <a:graphicData uri="http://schemas.openxmlformats.org/presentationml/2006/ole">
            <mc:AlternateContent xmlns:mc="http://schemas.openxmlformats.org/markup-compatibility/2006">
              <mc:Choice xmlns:v="urn:schemas-microsoft-com:vml" Requires="v">
                <p:oleObj spid="_x0000_s24939" name="Document" r:id="rId4" imgW="5405628" imgH="5779008" progId="Word.Document.8">
                  <p:embed/>
                </p:oleObj>
              </mc:Choice>
              <mc:Fallback>
                <p:oleObj name="Document" r:id="rId4" imgW="5405628" imgH="5779008"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325" y="2514600"/>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p:txBody>
          <a:bodyPr/>
          <a:lstStyle/>
          <a:p>
            <a:r>
              <a:rPr lang="en-US" altLang="en-US" smtClean="0"/>
              <a:t>Data Matrix </a:t>
            </a:r>
          </a:p>
        </p:txBody>
      </p:sp>
      <p:sp>
        <p:nvSpPr>
          <p:cNvPr id="26627" name="Rectangle 6"/>
          <p:cNvSpPr>
            <a:spLocks noGrp="1" noChangeArrowheads="1"/>
          </p:cNvSpPr>
          <p:nvPr>
            <p:ph type="body" idx="1"/>
          </p:nvPr>
        </p:nvSpPr>
        <p:spPr>
          <a:xfrm>
            <a:off x="411163" y="1143000"/>
            <a:ext cx="8318500" cy="3124200"/>
          </a:xfrm>
        </p:spPr>
        <p:txBody>
          <a:bodyPr/>
          <a:lstStyle/>
          <a:p>
            <a:r>
              <a:rPr lang="en-US" altLang="en-US" sz="2400" smtClean="0"/>
              <a:t>If data objects have the same fixed set of numeric attributes, then the data objects can be thought of as points in a multi-dimensional space, where each dimension represents a distinct attribute </a:t>
            </a:r>
          </a:p>
          <a:p>
            <a:pPr lvl="4"/>
            <a:endParaRPr lang="en-US" altLang="en-US" sz="1800" smtClean="0"/>
          </a:p>
          <a:p>
            <a:r>
              <a:rPr lang="en-US" altLang="en-US" sz="2400" smtClean="0"/>
              <a:t>Such data set can be represented by an m by n matrix, where there are m rows, one for each object, and n columns, one for each attribute</a:t>
            </a:r>
          </a:p>
        </p:txBody>
      </p:sp>
      <p:graphicFrame>
        <p:nvGraphicFramePr>
          <p:cNvPr id="26628" name="Object 4"/>
          <p:cNvGraphicFramePr>
            <a:graphicFrameLocks noChangeAspect="1"/>
          </p:cNvGraphicFramePr>
          <p:nvPr/>
        </p:nvGraphicFramePr>
        <p:xfrm>
          <a:off x="990600" y="4435475"/>
          <a:ext cx="6705600" cy="1736725"/>
        </p:xfrm>
        <a:graphic>
          <a:graphicData uri="http://schemas.openxmlformats.org/presentationml/2006/ole">
            <mc:AlternateContent xmlns:mc="http://schemas.openxmlformats.org/markup-compatibility/2006">
              <mc:Choice xmlns:v="urn:schemas-microsoft-com:vml" Requires="v">
                <p:oleObj spid="_x0000_s26987" name="VISIO" r:id="rId4" imgW="5706222" imgH="1480748" progId="Visio.Drawing.6">
                  <p:embed/>
                </p:oleObj>
              </mc:Choice>
              <mc:Fallback>
                <p:oleObj name="VISIO" r:id="rId4" imgW="5706222" imgH="1480748"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435475"/>
                        <a:ext cx="67056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title"/>
          </p:nvPr>
        </p:nvSpPr>
        <p:spPr/>
        <p:txBody>
          <a:bodyPr/>
          <a:lstStyle/>
          <a:p>
            <a:r>
              <a:rPr lang="en-US" altLang="en-US" smtClean="0"/>
              <a:t>Document Data</a:t>
            </a:r>
          </a:p>
        </p:txBody>
      </p:sp>
      <p:sp>
        <p:nvSpPr>
          <p:cNvPr id="28675" name="Rectangle 7"/>
          <p:cNvSpPr>
            <a:spLocks noGrp="1" noChangeArrowheads="1"/>
          </p:cNvSpPr>
          <p:nvPr>
            <p:ph type="body" idx="1"/>
          </p:nvPr>
        </p:nvSpPr>
        <p:spPr/>
        <p:txBody>
          <a:bodyPr/>
          <a:lstStyle/>
          <a:p>
            <a:r>
              <a:rPr lang="en-US" altLang="en-US" smtClean="0"/>
              <a:t>Each document becomes a `term' vector, </a:t>
            </a:r>
          </a:p>
          <a:p>
            <a:pPr lvl="1"/>
            <a:r>
              <a:rPr lang="en-US" altLang="en-US" smtClean="0"/>
              <a:t>each term is a component (attribute) of the vector,</a:t>
            </a:r>
          </a:p>
          <a:p>
            <a:pPr lvl="1"/>
            <a:r>
              <a:rPr lang="en-US" altLang="en-US" smtClean="0"/>
              <a:t>the value of each component is the number of times the corresponding term occurs in the document. </a:t>
            </a:r>
          </a:p>
          <a:p>
            <a:pPr lvl="1"/>
            <a:endParaRPr lang="en-US" altLang="en-US" smtClean="0"/>
          </a:p>
          <a:p>
            <a:pPr lvl="1"/>
            <a:endParaRPr lang="en-US" altLang="en-US" smtClean="0"/>
          </a:p>
        </p:txBody>
      </p:sp>
      <p:graphicFrame>
        <p:nvGraphicFramePr>
          <p:cNvPr id="28676" name="Object 5"/>
          <p:cNvGraphicFramePr>
            <a:graphicFrameLocks noChangeAspect="1"/>
          </p:cNvGraphicFramePr>
          <p:nvPr/>
        </p:nvGraphicFramePr>
        <p:xfrm>
          <a:off x="1219200" y="3132138"/>
          <a:ext cx="6705600" cy="3116262"/>
        </p:xfrm>
        <a:graphic>
          <a:graphicData uri="http://schemas.openxmlformats.org/presentationml/2006/ole">
            <mc:AlternateContent xmlns:mc="http://schemas.openxmlformats.org/markup-compatibility/2006">
              <mc:Choice xmlns:v="urn:schemas-microsoft-com:vml" Requires="v">
                <p:oleObj spid="_x0000_s29035" name="Visio" r:id="rId4" imgW="5925718" imgH="2693902" progId="Visio.Drawing.6">
                  <p:embed/>
                </p:oleObj>
              </mc:Choice>
              <mc:Fallback>
                <p:oleObj name="Visio" r:id="rId4" imgW="5925718" imgH="2693902" progId="Visio.Drawing.6">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132138"/>
                        <a:ext cx="67056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p:txBody>
          <a:bodyPr/>
          <a:lstStyle/>
          <a:p>
            <a:r>
              <a:rPr lang="en-US" altLang="en-US" smtClean="0"/>
              <a:t>Transaction Data</a:t>
            </a:r>
          </a:p>
        </p:txBody>
      </p:sp>
      <p:sp>
        <p:nvSpPr>
          <p:cNvPr id="30723" name="Rectangle 7"/>
          <p:cNvSpPr>
            <a:spLocks noGrp="1" noChangeArrowheads="1"/>
          </p:cNvSpPr>
          <p:nvPr>
            <p:ph type="body" idx="1"/>
          </p:nvPr>
        </p:nvSpPr>
        <p:spPr/>
        <p:txBody>
          <a:bodyPr/>
          <a:lstStyle/>
          <a:p>
            <a:r>
              <a:rPr lang="en-US" altLang="en-US" smtClean="0"/>
              <a:t>A special type of record data, where </a:t>
            </a:r>
          </a:p>
          <a:p>
            <a:pPr lvl="1"/>
            <a:r>
              <a:rPr lang="en-US" altLang="en-US" smtClean="0"/>
              <a:t>each record (transaction) involves a set of items.  </a:t>
            </a:r>
          </a:p>
          <a:p>
            <a:pPr lvl="1"/>
            <a:r>
              <a:rPr lang="en-US" altLang="en-US" smtClean="0"/>
              <a:t>For example, consider a grocery store.  The set of products purchased by a customer during one shopping trip constitute a transaction, while the individual products that were purchased are the items. </a:t>
            </a:r>
          </a:p>
          <a:p>
            <a:pPr lvl="1"/>
            <a:endParaRPr lang="en-US" altLang="en-US" smtClean="0"/>
          </a:p>
          <a:p>
            <a:pPr lvl="1"/>
            <a:endParaRPr lang="en-US" altLang="en-US" smtClean="0"/>
          </a:p>
        </p:txBody>
      </p:sp>
      <p:graphicFrame>
        <p:nvGraphicFramePr>
          <p:cNvPr id="30724" name="Object 5"/>
          <p:cNvGraphicFramePr>
            <a:graphicFrameLocks noChangeAspect="1"/>
          </p:cNvGraphicFramePr>
          <p:nvPr/>
        </p:nvGraphicFramePr>
        <p:xfrm>
          <a:off x="1752600" y="3973513"/>
          <a:ext cx="4495800" cy="2351087"/>
        </p:xfrm>
        <a:graphic>
          <a:graphicData uri="http://schemas.openxmlformats.org/presentationml/2006/ole">
            <mc:AlternateContent xmlns:mc="http://schemas.openxmlformats.org/markup-compatibility/2006">
              <mc:Choice xmlns:v="urn:schemas-microsoft-com:vml" Requires="v">
                <p:oleObj spid="_x0000_s31083" name="Document" r:id="rId4" imgW="3823716" imgH="1999488" progId="Word.Document.8">
                  <p:embed/>
                </p:oleObj>
              </mc:Choice>
              <mc:Fallback>
                <p:oleObj name="Document" r:id="rId4" imgW="3823716" imgH="1999488"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973513"/>
                        <a:ext cx="4495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title"/>
          </p:nvPr>
        </p:nvSpPr>
        <p:spPr/>
        <p:txBody>
          <a:bodyPr/>
          <a:lstStyle/>
          <a:p>
            <a:r>
              <a:rPr lang="en-US" altLang="en-US" smtClean="0"/>
              <a:t>Graph Data </a:t>
            </a:r>
          </a:p>
        </p:txBody>
      </p:sp>
      <p:sp>
        <p:nvSpPr>
          <p:cNvPr id="32771" name="Rectangle 8"/>
          <p:cNvSpPr>
            <a:spLocks noGrp="1" noChangeArrowheads="1"/>
          </p:cNvSpPr>
          <p:nvPr>
            <p:ph type="body" idx="1"/>
          </p:nvPr>
        </p:nvSpPr>
        <p:spPr/>
        <p:txBody>
          <a:bodyPr/>
          <a:lstStyle/>
          <a:p>
            <a:r>
              <a:rPr lang="en-US" altLang="en-US" smtClean="0"/>
              <a:t>Examples: Generic graph and HTML Links </a:t>
            </a:r>
          </a:p>
        </p:txBody>
      </p:sp>
      <p:graphicFrame>
        <p:nvGraphicFramePr>
          <p:cNvPr id="32772" name="Object 5"/>
          <p:cNvGraphicFramePr>
            <a:graphicFrameLocks noChangeAspect="1"/>
          </p:cNvGraphicFramePr>
          <p:nvPr/>
        </p:nvGraphicFramePr>
        <p:xfrm>
          <a:off x="228600" y="2133600"/>
          <a:ext cx="3556000" cy="2730500"/>
        </p:xfrm>
        <a:graphic>
          <a:graphicData uri="http://schemas.openxmlformats.org/presentationml/2006/ole">
            <mc:AlternateContent xmlns:mc="http://schemas.openxmlformats.org/markup-compatibility/2006">
              <mc:Choice xmlns:v="urn:schemas-microsoft-com:vml" Requires="v">
                <p:oleObj spid="_x0000_s33490" name="VISIO" r:id="rId4" imgW="839724" imgH="646176" progId="Visio.Drawing.6">
                  <p:embed/>
                </p:oleObj>
              </mc:Choice>
              <mc:Fallback>
                <p:oleObj name="VISIO" r:id="rId4" imgW="839724" imgH="646176" progId="Visio.Drawing.6">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336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6"/>
          <p:cNvGraphicFramePr>
            <a:graphicFrameLocks noChangeAspect="1"/>
          </p:cNvGraphicFramePr>
          <p:nvPr/>
        </p:nvGraphicFramePr>
        <p:xfrm>
          <a:off x="4419600" y="2112963"/>
          <a:ext cx="4572000" cy="2352675"/>
        </p:xfrm>
        <a:graphic>
          <a:graphicData uri="http://schemas.openxmlformats.org/presentationml/2006/ole">
            <mc:AlternateContent xmlns:mc="http://schemas.openxmlformats.org/markup-compatibility/2006">
              <mc:Choice xmlns:v="urn:schemas-microsoft-com:vml" Requires="v">
                <p:oleObj spid="_x0000_s33491" name="VISIO" r:id="rId6" imgW="4229100" imgH="2180844" progId="Visio.Drawing.6">
                  <p:embed/>
                </p:oleObj>
              </mc:Choice>
              <mc:Fallback>
                <p:oleObj name="VISIO" r:id="rId6" imgW="4229100" imgH="2180844" progId="Visio.Drawing.6">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112963"/>
                        <a:ext cx="4572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title"/>
          </p:nvPr>
        </p:nvSpPr>
        <p:spPr/>
        <p:txBody>
          <a:bodyPr/>
          <a:lstStyle/>
          <a:p>
            <a:r>
              <a:rPr lang="en-US" altLang="en-US" smtClean="0"/>
              <a:t>Chemical Data </a:t>
            </a:r>
          </a:p>
        </p:txBody>
      </p:sp>
      <p:sp>
        <p:nvSpPr>
          <p:cNvPr id="34819" name="Rectangle 8"/>
          <p:cNvSpPr>
            <a:spLocks noGrp="1" noChangeArrowheads="1"/>
          </p:cNvSpPr>
          <p:nvPr>
            <p:ph type="body" idx="1"/>
          </p:nvPr>
        </p:nvSpPr>
        <p:spPr/>
        <p:txBody>
          <a:bodyPr/>
          <a:lstStyle/>
          <a:p>
            <a:r>
              <a:rPr lang="en-US" altLang="en-US" smtClean="0"/>
              <a:t>Benzene Molecule: C</a:t>
            </a:r>
            <a:r>
              <a:rPr lang="en-US" altLang="en-US" baseline="-25000" smtClean="0"/>
              <a:t>6</a:t>
            </a:r>
            <a:r>
              <a:rPr lang="en-US" altLang="en-US" smtClean="0"/>
              <a:t>H</a:t>
            </a:r>
            <a:r>
              <a:rPr lang="en-US" altLang="en-US" baseline="-25000" smtClean="0"/>
              <a:t>6</a:t>
            </a:r>
          </a:p>
          <a:p>
            <a:endParaRPr lang="en-US" altLang="en-US" smtClean="0"/>
          </a:p>
        </p:txBody>
      </p:sp>
      <p:graphicFrame>
        <p:nvGraphicFramePr>
          <p:cNvPr id="34820" name="Object 6"/>
          <p:cNvGraphicFramePr>
            <a:graphicFrameLocks noChangeAspect="1"/>
          </p:cNvGraphicFramePr>
          <p:nvPr/>
        </p:nvGraphicFramePr>
        <p:xfrm>
          <a:off x="2362200" y="2057400"/>
          <a:ext cx="3921125" cy="3656013"/>
        </p:xfrm>
        <a:graphic>
          <a:graphicData uri="http://schemas.openxmlformats.org/presentationml/2006/ole">
            <mc:AlternateContent xmlns:mc="http://schemas.openxmlformats.org/markup-compatibility/2006">
              <mc:Choice xmlns:v="urn:schemas-microsoft-com:vml" Requires="v">
                <p:oleObj spid="_x0000_s35179" name="VISIO" r:id="rId4" imgW="5792724" imgH="5411724" progId="Visio.Drawing.6">
                  <p:embed/>
                </p:oleObj>
              </mc:Choice>
              <mc:Fallback>
                <p:oleObj name="VISIO" r:id="rId4" imgW="5792724" imgH="5411724" progId="Visio.Drawing.6">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057400"/>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noChangeArrowheads="1"/>
          </p:cNvSpPr>
          <p:nvPr>
            <p:ph type="title"/>
          </p:nvPr>
        </p:nvSpPr>
        <p:spPr/>
        <p:txBody>
          <a:bodyPr/>
          <a:lstStyle/>
          <a:p>
            <a:r>
              <a:rPr lang="en-US" altLang="en-US" smtClean="0"/>
              <a:t>What is Data?</a:t>
            </a:r>
          </a:p>
        </p:txBody>
      </p:sp>
      <p:sp>
        <p:nvSpPr>
          <p:cNvPr id="5123" name="Rectangle 9"/>
          <p:cNvSpPr>
            <a:spLocks noGrp="1" noChangeArrowheads="1"/>
          </p:cNvSpPr>
          <p:nvPr>
            <p:ph type="body" sz="half" idx="1"/>
          </p:nvPr>
        </p:nvSpPr>
        <p:spPr/>
        <p:txBody>
          <a:bodyPr/>
          <a:lstStyle/>
          <a:p>
            <a:r>
              <a:rPr lang="en-US" altLang="en-US" sz="2000" smtClean="0"/>
              <a:t>Collection of </a:t>
            </a:r>
            <a:r>
              <a:rPr lang="en-US" altLang="en-US" sz="2000" smtClean="0">
                <a:solidFill>
                  <a:srgbClr val="FF0000"/>
                </a:solidFill>
              </a:rPr>
              <a:t>data</a:t>
            </a:r>
            <a:r>
              <a:rPr lang="en-US" altLang="en-US" sz="2000" smtClean="0"/>
              <a:t> </a:t>
            </a:r>
            <a:r>
              <a:rPr lang="en-US" altLang="en-US" sz="2000" smtClean="0">
                <a:solidFill>
                  <a:srgbClr val="FF0000"/>
                </a:solidFill>
              </a:rPr>
              <a:t>objects</a:t>
            </a:r>
            <a:r>
              <a:rPr lang="en-US" altLang="en-US" sz="2000" smtClean="0"/>
              <a:t> and their </a:t>
            </a:r>
            <a:r>
              <a:rPr lang="en-US" altLang="en-US" sz="2000" smtClean="0">
                <a:solidFill>
                  <a:srgbClr val="FF0000"/>
                </a:solidFill>
              </a:rPr>
              <a:t>attributes</a:t>
            </a:r>
          </a:p>
          <a:p>
            <a:pPr lvl="4"/>
            <a:endParaRPr lang="en-US" altLang="en-US" sz="1600" smtClean="0"/>
          </a:p>
          <a:p>
            <a:r>
              <a:rPr lang="en-US" altLang="en-US" sz="2000" smtClean="0"/>
              <a:t>An </a:t>
            </a:r>
            <a:r>
              <a:rPr lang="en-US" altLang="en-US" sz="2000" smtClean="0">
                <a:solidFill>
                  <a:srgbClr val="FF0000"/>
                </a:solidFill>
              </a:rPr>
              <a:t>attribute</a:t>
            </a:r>
            <a:r>
              <a:rPr lang="en-US" altLang="en-US" sz="2000" smtClean="0"/>
              <a:t> is a property or characteristic of an object</a:t>
            </a:r>
          </a:p>
          <a:p>
            <a:pPr lvl="1"/>
            <a:r>
              <a:rPr lang="en-US" altLang="en-US" sz="1800" smtClean="0"/>
              <a:t>Examples: eye color of a person, temperature, etc.</a:t>
            </a:r>
          </a:p>
          <a:p>
            <a:pPr lvl="1"/>
            <a:r>
              <a:rPr lang="en-US" altLang="en-US" sz="1800" smtClean="0"/>
              <a:t>Attribute is also known as variable, field, characteristic, or feature</a:t>
            </a:r>
          </a:p>
          <a:p>
            <a:r>
              <a:rPr lang="en-US" altLang="en-US" sz="2000" smtClean="0"/>
              <a:t>A collection of attributes describe an object</a:t>
            </a:r>
          </a:p>
          <a:p>
            <a:pPr lvl="1"/>
            <a:r>
              <a:rPr lang="en-US" altLang="en-US" sz="1800" smtClean="0"/>
              <a:t>Object is also known as record, point, case, sample, entity, or instance</a:t>
            </a:r>
          </a:p>
          <a:p>
            <a:pPr lvl="4"/>
            <a:endParaRPr lang="en-US" altLang="en-US" sz="1600" smtClean="0"/>
          </a:p>
        </p:txBody>
      </p:sp>
      <p:grpSp>
        <p:nvGrpSpPr>
          <p:cNvPr id="5124" name="Group 16"/>
          <p:cNvGrpSpPr>
            <a:grpSpLocks/>
          </p:cNvGrpSpPr>
          <p:nvPr/>
        </p:nvGrpSpPr>
        <p:grpSpPr bwMode="auto">
          <a:xfrm>
            <a:off x="5638800" y="1752600"/>
            <a:ext cx="3513138" cy="4191000"/>
            <a:chOff x="3403" y="1104"/>
            <a:chExt cx="2213" cy="2640"/>
          </a:xfrm>
        </p:grpSpPr>
        <p:graphicFrame>
          <p:nvGraphicFramePr>
            <p:cNvPr id="5128"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5488" name="Document" r:id="rId4" imgW="5405628" imgH="5779008" progId="Word.Document.8">
                    <p:embed/>
                  </p:oleObj>
                </mc:Choice>
                <mc:Fallback>
                  <p:oleObj name="Document" r:id="rId4" imgW="5405628" imgH="5779008" progId="Word.Document.8">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5125" name="Text Box 14"/>
          <p:cNvSpPr txBox="1">
            <a:spLocks noChangeArrowheads="1"/>
          </p:cNvSpPr>
          <p:nvPr/>
        </p:nvSpPr>
        <p:spPr bwMode="auto">
          <a:xfrm>
            <a:off x="6477000" y="12192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solidFill>
                  <a:srgbClr val="FF0000"/>
                </a:solidFill>
              </a:rPr>
              <a:t>Attributes</a:t>
            </a:r>
          </a:p>
        </p:txBody>
      </p:sp>
      <p:sp>
        <p:nvSpPr>
          <p:cNvPr id="5126" name="AutoShape 15"/>
          <p:cNvSpPr>
            <a:spLocks/>
          </p:cNvSpPr>
          <p:nvPr/>
        </p:nvSpPr>
        <p:spPr bwMode="auto">
          <a:xfrm>
            <a:off x="5257800" y="2667000"/>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127" name="Text Box 17"/>
          <p:cNvSpPr txBox="1">
            <a:spLocks noChangeArrowheads="1"/>
          </p:cNvSpPr>
          <p:nvPr/>
        </p:nvSpPr>
        <p:spPr bwMode="auto">
          <a:xfrm>
            <a:off x="4191000" y="4038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solidFill>
                  <a:srgbClr val="FF0000"/>
                </a:solidFill>
              </a:rPr>
              <a:t>Objects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2"/>
          <p:cNvSpPr>
            <a:spLocks noGrp="1" noChangeArrowheads="1"/>
          </p:cNvSpPr>
          <p:nvPr>
            <p:ph type="title"/>
          </p:nvPr>
        </p:nvSpPr>
        <p:spPr/>
        <p:txBody>
          <a:bodyPr/>
          <a:lstStyle/>
          <a:p>
            <a:r>
              <a:rPr lang="en-US" altLang="en-US" smtClean="0"/>
              <a:t>Ordered Data </a:t>
            </a:r>
          </a:p>
        </p:txBody>
      </p:sp>
      <p:sp>
        <p:nvSpPr>
          <p:cNvPr id="36867" name="Rectangle 13"/>
          <p:cNvSpPr>
            <a:spLocks noGrp="1" noChangeArrowheads="1"/>
          </p:cNvSpPr>
          <p:nvPr>
            <p:ph type="body" idx="1"/>
          </p:nvPr>
        </p:nvSpPr>
        <p:spPr/>
        <p:txBody>
          <a:bodyPr/>
          <a:lstStyle/>
          <a:p>
            <a:r>
              <a:rPr lang="en-US" altLang="en-US" smtClean="0"/>
              <a:t>Sequences of transactions</a:t>
            </a:r>
          </a:p>
        </p:txBody>
      </p:sp>
      <p:pic>
        <p:nvPicPr>
          <p:cNvPr id="368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 Box 7"/>
          <p:cNvSpPr txBox="1">
            <a:spLocks noChangeArrowheads="1"/>
          </p:cNvSpPr>
          <p:nvPr/>
        </p:nvSpPr>
        <p:spPr bwMode="auto">
          <a:xfrm>
            <a:off x="2422525" y="5486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An element of the sequence</a:t>
            </a:r>
          </a:p>
        </p:txBody>
      </p:sp>
      <p:sp>
        <p:nvSpPr>
          <p:cNvPr id="36870" name="AutoShape 8"/>
          <p:cNvSpPr>
            <a:spLocks/>
          </p:cNvSpPr>
          <p:nvPr/>
        </p:nvSpPr>
        <p:spPr bwMode="auto">
          <a:xfrm rot="-5400000">
            <a:off x="2994025" y="4457700"/>
            <a:ext cx="533400" cy="13716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6871" name="Text Box 9"/>
          <p:cNvSpPr txBox="1">
            <a:spLocks noChangeArrowheads="1"/>
          </p:cNvSpPr>
          <p:nvPr/>
        </p:nvSpPr>
        <p:spPr bwMode="auto">
          <a:xfrm>
            <a:off x="2514600" y="18288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Items/Events</a:t>
            </a:r>
          </a:p>
        </p:txBody>
      </p:sp>
      <p:sp>
        <p:nvSpPr>
          <p:cNvPr id="36872"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3"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p:txBody>
          <a:bodyPr/>
          <a:lstStyle/>
          <a:p>
            <a:r>
              <a:rPr lang="en-US" altLang="en-US" smtClean="0"/>
              <a:t>Ordered Data </a:t>
            </a:r>
          </a:p>
        </p:txBody>
      </p:sp>
      <p:sp>
        <p:nvSpPr>
          <p:cNvPr id="38915" name="Rectangle 6"/>
          <p:cNvSpPr>
            <a:spLocks noGrp="1" noChangeArrowheads="1"/>
          </p:cNvSpPr>
          <p:nvPr>
            <p:ph type="body" idx="1"/>
          </p:nvPr>
        </p:nvSpPr>
        <p:spPr/>
        <p:txBody>
          <a:bodyPr/>
          <a:lstStyle/>
          <a:p>
            <a:r>
              <a:rPr lang="en-US" altLang="en-US" smtClean="0"/>
              <a:t> Genomic sequence data</a:t>
            </a:r>
          </a:p>
        </p:txBody>
      </p:sp>
      <p:graphicFrame>
        <p:nvGraphicFramePr>
          <p:cNvPr id="38916" name="Object 4"/>
          <p:cNvGraphicFramePr>
            <a:graphicFrameLocks noChangeAspect="1"/>
          </p:cNvGraphicFramePr>
          <p:nvPr/>
        </p:nvGraphicFramePr>
        <p:xfrm>
          <a:off x="1600200" y="1828800"/>
          <a:ext cx="4278313" cy="3651250"/>
        </p:xfrm>
        <a:graphic>
          <a:graphicData uri="http://schemas.openxmlformats.org/presentationml/2006/ole">
            <mc:AlternateContent xmlns:mc="http://schemas.openxmlformats.org/markup-compatibility/2006">
              <mc:Choice xmlns:v="urn:schemas-microsoft-com:vml" Requires="v">
                <p:oleObj spid="_x0000_s39275" name="VISIO" r:id="rId4" imgW="2330196" imgH="1991868" progId="Visio.Drawing.6">
                  <p:embed/>
                </p:oleObj>
              </mc:Choice>
              <mc:Fallback>
                <p:oleObj name="VISIO" r:id="rId4" imgW="2330196" imgH="1991868"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828800"/>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9" descr="sst_land_temp_82_best"/>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38400" y="1427163"/>
            <a:ext cx="6629400" cy="4973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p:txBody>
          <a:bodyPr/>
          <a:lstStyle/>
          <a:p>
            <a:r>
              <a:rPr lang="en-US" altLang="en-US" sz="2800" smtClean="0"/>
              <a:t>Ordered Data</a:t>
            </a:r>
          </a:p>
        </p:txBody>
      </p:sp>
      <p:sp>
        <p:nvSpPr>
          <p:cNvPr id="40964" name="Rectangle 11"/>
          <p:cNvSpPr>
            <a:spLocks noGrp="1" noChangeArrowheads="1"/>
          </p:cNvSpPr>
          <p:nvPr>
            <p:ph type="body" idx="1"/>
          </p:nvPr>
        </p:nvSpPr>
        <p:spPr/>
        <p:txBody>
          <a:bodyPr/>
          <a:lstStyle/>
          <a:p>
            <a:r>
              <a:rPr lang="en-US" altLang="en-US" smtClean="0"/>
              <a:t>Spatio-Temporal Data</a:t>
            </a:r>
          </a:p>
        </p:txBody>
      </p:sp>
      <p:sp>
        <p:nvSpPr>
          <p:cNvPr id="40965" name="Rectangle 3"/>
          <p:cNvSpPr>
            <a:spLocks noChangeArrowheads="1"/>
          </p:cNvSpPr>
          <p:nvPr/>
        </p:nvSpPr>
        <p:spPr bwMode="auto">
          <a:xfrm>
            <a:off x="2667000" y="2667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0966" name="Text Box 12"/>
          <p:cNvSpPr txBox="1">
            <a:spLocks noChangeArrowheads="1"/>
          </p:cNvSpPr>
          <p:nvPr/>
        </p:nvSpPr>
        <p:spPr bwMode="auto">
          <a:xfrm>
            <a:off x="838200" y="2955925"/>
            <a:ext cx="228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Average Monthly Temperature of land and ocean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title"/>
          </p:nvPr>
        </p:nvSpPr>
        <p:spPr/>
        <p:txBody>
          <a:bodyPr/>
          <a:lstStyle/>
          <a:p>
            <a:r>
              <a:rPr lang="en-US" altLang="en-US" smtClean="0"/>
              <a:t>Data Quality </a:t>
            </a:r>
          </a:p>
        </p:txBody>
      </p:sp>
      <p:sp>
        <p:nvSpPr>
          <p:cNvPr id="43011" name="Rectangle 6"/>
          <p:cNvSpPr>
            <a:spLocks noGrp="1" noChangeArrowheads="1"/>
          </p:cNvSpPr>
          <p:nvPr>
            <p:ph type="body" idx="1"/>
          </p:nvPr>
        </p:nvSpPr>
        <p:spPr/>
        <p:txBody>
          <a:bodyPr/>
          <a:lstStyle/>
          <a:p>
            <a:r>
              <a:rPr lang="en-US" altLang="en-US" smtClean="0"/>
              <a:t>What kinds of data quality problems?</a:t>
            </a:r>
          </a:p>
          <a:p>
            <a:r>
              <a:rPr lang="en-US" altLang="en-US" smtClean="0"/>
              <a:t>How can we detect problems with the data? </a:t>
            </a:r>
          </a:p>
          <a:p>
            <a:r>
              <a:rPr lang="en-US" altLang="en-US" smtClean="0"/>
              <a:t>What can we do about these problems? </a:t>
            </a:r>
          </a:p>
          <a:p>
            <a:pPr lvl="4"/>
            <a:endParaRPr lang="en-US" altLang="en-US" smtClean="0"/>
          </a:p>
          <a:p>
            <a:pPr lvl="4"/>
            <a:endParaRPr lang="en-US" altLang="en-US" smtClean="0"/>
          </a:p>
          <a:p>
            <a:r>
              <a:rPr lang="en-US" altLang="en-US" smtClean="0"/>
              <a:t>Examples of data quality problems: </a:t>
            </a:r>
          </a:p>
          <a:p>
            <a:pPr lvl="1"/>
            <a:r>
              <a:rPr lang="en-US" altLang="en-US" smtClean="0"/>
              <a:t>Noise and outliers </a:t>
            </a:r>
          </a:p>
          <a:p>
            <a:pPr lvl="1"/>
            <a:r>
              <a:rPr lang="en-US" altLang="en-US" smtClean="0"/>
              <a:t>missing values </a:t>
            </a:r>
          </a:p>
          <a:p>
            <a:pPr lvl="1"/>
            <a:r>
              <a:rPr lang="en-US" altLang="en-US" smtClean="0"/>
              <a:t>duplicate data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p:txBody>
          <a:bodyPr/>
          <a:lstStyle/>
          <a:p>
            <a:r>
              <a:rPr lang="en-US" altLang="en-US" smtClean="0"/>
              <a:t>Noise</a:t>
            </a:r>
          </a:p>
        </p:txBody>
      </p:sp>
      <p:sp>
        <p:nvSpPr>
          <p:cNvPr id="45059" name="Rectangle 9"/>
          <p:cNvSpPr>
            <a:spLocks noGrp="1" noChangeArrowheads="1"/>
          </p:cNvSpPr>
          <p:nvPr>
            <p:ph type="body" idx="1"/>
          </p:nvPr>
        </p:nvSpPr>
        <p:spPr/>
        <p:txBody>
          <a:bodyPr/>
          <a:lstStyle/>
          <a:p>
            <a:r>
              <a:rPr lang="en-US" altLang="en-US" smtClean="0"/>
              <a:t>Noise refers to modification of original values</a:t>
            </a:r>
          </a:p>
          <a:p>
            <a:pPr lvl="1"/>
            <a:r>
              <a:rPr lang="en-US" altLang="en-US" smtClean="0"/>
              <a:t>Examples: distortion of a person’s voice when talking on a poor phone and “snow” on television screen</a:t>
            </a:r>
          </a:p>
          <a:p>
            <a:pPr lvl="1"/>
            <a:endParaRPr lang="en-US" altLang="en-US" smtClean="0"/>
          </a:p>
          <a:p>
            <a:pPr lvl="1"/>
            <a:endParaRPr lang="en-US" altLang="en-US" smtClean="0"/>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609600" y="2508250"/>
            <a:ext cx="410368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4719638" y="2514600"/>
            <a:ext cx="3738562"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2" name="Text Box 6"/>
          <p:cNvSpPr txBox="1">
            <a:spLocks noChangeArrowheads="1"/>
          </p:cNvSpPr>
          <p:nvPr/>
        </p:nvSpPr>
        <p:spPr bwMode="auto">
          <a:xfrm>
            <a:off x="1676400" y="59436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Two Sine Waves</a:t>
            </a:r>
          </a:p>
        </p:txBody>
      </p:sp>
      <p:sp>
        <p:nvSpPr>
          <p:cNvPr id="45063" name="Text Box 7"/>
          <p:cNvSpPr txBox="1">
            <a:spLocks noChangeArrowheads="1"/>
          </p:cNvSpPr>
          <p:nvPr/>
        </p:nvSpPr>
        <p:spPr bwMode="auto">
          <a:xfrm>
            <a:off x="5181600" y="59436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Two Sine Waves + Noise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t>Outliers</a:t>
            </a:r>
          </a:p>
        </p:txBody>
      </p:sp>
      <p:sp>
        <p:nvSpPr>
          <p:cNvPr id="46083" name="Rectangle 3"/>
          <p:cNvSpPr>
            <a:spLocks noGrp="1" noChangeArrowheads="1"/>
          </p:cNvSpPr>
          <p:nvPr>
            <p:ph type="body" idx="1"/>
          </p:nvPr>
        </p:nvSpPr>
        <p:spPr/>
        <p:txBody>
          <a:bodyPr/>
          <a:lstStyle/>
          <a:p>
            <a:r>
              <a:rPr lang="en-US" altLang="en-US" smtClean="0"/>
              <a:t>Outliers are data objects with characteristics that are considerably different than most of the other data objects in the data set</a:t>
            </a:r>
          </a:p>
          <a:p>
            <a:endParaRPr lang="en-US" altLang="en-US" smtClean="0"/>
          </a:p>
        </p:txBody>
      </p:sp>
      <p:grpSp>
        <p:nvGrpSpPr>
          <p:cNvPr id="46084" name="Group 4"/>
          <p:cNvGrpSpPr>
            <a:grpSpLocks/>
          </p:cNvGrpSpPr>
          <p:nvPr/>
        </p:nvGrpSpPr>
        <p:grpSpPr bwMode="auto">
          <a:xfrm>
            <a:off x="1524000" y="2667000"/>
            <a:ext cx="4267200" cy="3505200"/>
            <a:chOff x="3648" y="2448"/>
            <a:chExt cx="2112" cy="1872"/>
          </a:xfrm>
        </p:grpSpPr>
        <p:pic>
          <p:nvPicPr>
            <p:cNvPr id="46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6"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6087"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6088"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6089"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6090"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6091"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en-US" altLang="en-US" smtClean="0"/>
              <a:t>Missing Values</a:t>
            </a:r>
          </a:p>
        </p:txBody>
      </p:sp>
      <p:sp>
        <p:nvSpPr>
          <p:cNvPr id="47107" name="Rectangle 5"/>
          <p:cNvSpPr>
            <a:spLocks noGrp="1" noChangeArrowheads="1"/>
          </p:cNvSpPr>
          <p:nvPr>
            <p:ph type="body" idx="1"/>
          </p:nvPr>
        </p:nvSpPr>
        <p:spPr/>
        <p:txBody>
          <a:bodyPr/>
          <a:lstStyle/>
          <a:p>
            <a:pPr>
              <a:lnSpc>
                <a:spcPct val="90000"/>
              </a:lnSpc>
            </a:pPr>
            <a:r>
              <a:rPr lang="en-US" altLang="en-US" sz="2400" smtClean="0"/>
              <a:t>Reasons for missing values</a:t>
            </a:r>
          </a:p>
          <a:p>
            <a:pPr lvl="1">
              <a:lnSpc>
                <a:spcPct val="90000"/>
              </a:lnSpc>
            </a:pPr>
            <a:r>
              <a:rPr lang="en-US" altLang="en-US" sz="2000" smtClean="0"/>
              <a:t>Information is not collected </a:t>
            </a:r>
            <a:br>
              <a:rPr lang="en-US" altLang="en-US" sz="2000" smtClean="0"/>
            </a:br>
            <a:r>
              <a:rPr lang="en-US" altLang="en-US" sz="2000" smtClean="0"/>
              <a:t>(e.g., people decline to give their age and weight)</a:t>
            </a:r>
          </a:p>
          <a:p>
            <a:pPr lvl="1">
              <a:lnSpc>
                <a:spcPct val="90000"/>
              </a:lnSpc>
            </a:pPr>
            <a:r>
              <a:rPr lang="en-US" altLang="en-US" sz="2000" smtClean="0"/>
              <a:t>Attributes may not be applicable to all cases </a:t>
            </a:r>
            <a:br>
              <a:rPr lang="en-US" altLang="en-US" sz="2000" smtClean="0"/>
            </a:br>
            <a:r>
              <a:rPr lang="en-US" altLang="en-US" sz="2000" smtClean="0"/>
              <a:t>(e.g., annual income is not applicable to children)</a:t>
            </a:r>
          </a:p>
          <a:p>
            <a:pPr>
              <a:lnSpc>
                <a:spcPct val="90000"/>
              </a:lnSpc>
            </a:pPr>
            <a:r>
              <a:rPr lang="en-US" altLang="en-US" sz="2400" smtClean="0"/>
              <a:t>Handling missing values</a:t>
            </a:r>
          </a:p>
          <a:p>
            <a:pPr lvl="1">
              <a:lnSpc>
                <a:spcPct val="90000"/>
              </a:lnSpc>
            </a:pPr>
            <a:r>
              <a:rPr lang="en-US" altLang="en-US" sz="2000" smtClean="0"/>
              <a:t>Eliminate Data Objects or attribute</a:t>
            </a:r>
          </a:p>
          <a:p>
            <a:pPr lvl="2">
              <a:lnSpc>
                <a:spcPct val="90000"/>
              </a:lnSpc>
            </a:pPr>
            <a:r>
              <a:rPr lang="en-US" altLang="en-US" sz="1800" smtClean="0"/>
              <a:t>if many objects have missing values, then a reliable analysis can be difficult or impossible.</a:t>
            </a:r>
          </a:p>
          <a:p>
            <a:pPr>
              <a:lnSpc>
                <a:spcPct val="90000"/>
              </a:lnSpc>
            </a:pPr>
            <a:r>
              <a:rPr lang="en-US" altLang="en-US" smtClean="0"/>
              <a:t>Estimate Missing Values (examples on next slide)</a:t>
            </a:r>
          </a:p>
          <a:p>
            <a:pPr>
              <a:lnSpc>
                <a:spcPct val="90000"/>
              </a:lnSpc>
            </a:pPr>
            <a:r>
              <a:rPr lang="en-US" altLang="en-US" smtClean="0"/>
              <a:t>Ignore the Missing Value During Analysis</a:t>
            </a:r>
          </a:p>
          <a:p>
            <a:pPr lvl="2">
              <a:lnSpc>
                <a:spcPct val="90000"/>
              </a:lnSpc>
            </a:pPr>
            <a:r>
              <a:rPr lang="en-US" altLang="en-US" sz="1600" smtClean="0"/>
              <a:t>For example, suppose that objects are being clustered and the similarity between pairs of data objects needs to be calculated. </a:t>
            </a:r>
          </a:p>
          <a:p>
            <a:pPr lvl="2">
              <a:lnSpc>
                <a:spcPct val="90000"/>
              </a:lnSpc>
            </a:pPr>
            <a:r>
              <a:rPr lang="en-US" altLang="en-US" sz="1600" smtClean="0"/>
              <a:t>many classification schemes can be modified to work with missing values. </a:t>
            </a:r>
          </a:p>
          <a:p>
            <a:pPr>
              <a:lnSpc>
                <a:spcPct val="90000"/>
              </a:lnSpc>
            </a:pPr>
            <a:r>
              <a:rPr lang="en-US" altLang="en-US" smtClean="0"/>
              <a:t>Replace with all possible values (weighted by their probabilities)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r>
              <a:rPr lang="en-US" altLang="en-US" sz="1800" smtClean="0"/>
              <a:t>Sometimes missing data can be reliably estimated. </a:t>
            </a:r>
          </a:p>
          <a:p>
            <a:r>
              <a:rPr lang="en-US" altLang="en-US" sz="1800" smtClean="0"/>
              <a:t>For example, consider a time series that changes in a reasonably smooth fashion, but has a few, widely scattered missing values. In such cases, the missing values can be estimated (interpolated) by using the remaining values. </a:t>
            </a:r>
          </a:p>
          <a:p>
            <a:r>
              <a:rPr lang="en-US" altLang="en-US" sz="1800" smtClean="0"/>
              <a:t>As another example, consider a data set that has many similar data points. In this situation, the attribute values of the points closest to the point with the missing value are often used to estimate the missing value. </a:t>
            </a:r>
          </a:p>
          <a:p>
            <a:pPr lvl="1"/>
            <a:r>
              <a:rPr lang="en-US" altLang="en-US" sz="1400" smtClean="0"/>
              <a:t>If the attribute is continuous, then the average attribute value of the nearest neighbors is used; </a:t>
            </a:r>
          </a:p>
          <a:p>
            <a:pPr lvl="1"/>
            <a:r>
              <a:rPr lang="en-US" altLang="en-US" sz="1400" smtClean="0"/>
              <a:t>if the attribute is categorical, then the most commonly occurring attribute value can be taken. </a:t>
            </a:r>
          </a:p>
          <a:p>
            <a:r>
              <a:rPr lang="en-US" altLang="en-US" sz="1800" smtClean="0"/>
              <a:t>For a concrete illustration, consider precipitation measurements that are recorded by ground stations. For areas not containing a ground station, the precipitation can be estimated using values observed at nearby ground stations </a:t>
            </a:r>
            <a:br>
              <a:rPr lang="en-US" altLang="en-US" sz="1800" smtClean="0"/>
            </a:br>
            <a:endParaRPr lang="en-US" altLang="en-US" sz="1800" smtClean="0"/>
          </a:p>
        </p:txBody>
      </p:sp>
      <p:sp>
        <p:nvSpPr>
          <p:cNvPr id="49155" name="Title 2"/>
          <p:cNvSpPr>
            <a:spLocks noGrp="1"/>
          </p:cNvSpPr>
          <p:nvPr>
            <p:ph type="title"/>
          </p:nvPr>
        </p:nvSpPr>
        <p:spPr/>
        <p:txBody>
          <a:bodyPr/>
          <a:lstStyle/>
          <a:p>
            <a:r>
              <a:rPr lang="en-US" altLang="en-US" smtClean="0"/>
              <a:t>Estimate Missing Values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p:txBody>
          <a:bodyPr/>
          <a:lstStyle/>
          <a:p>
            <a:r>
              <a:rPr lang="en-US" altLang="en-US" sz="2400" smtClean="0"/>
              <a:t>Data inconsistency is a condition that occurs between files when similar data is kept in different formats in two different files, or when matching of data must be done between files. </a:t>
            </a:r>
          </a:p>
          <a:p>
            <a:pPr lvl="1"/>
            <a:r>
              <a:rPr lang="en-US" altLang="en-US" sz="2000" smtClean="0"/>
              <a:t>Consider an address field, where both a zip code and city are listed, but the specified zip code area is not contained in that city. </a:t>
            </a:r>
          </a:p>
          <a:p>
            <a:pPr lvl="1"/>
            <a:r>
              <a:rPr lang="en-US" altLang="en-US" sz="2000" smtClean="0"/>
              <a:t>It may be that the individual entering this information transposed two digits, or perhaps a digit was misread when the information was scanned</a:t>
            </a:r>
          </a:p>
          <a:p>
            <a:pPr lvl="1"/>
            <a:r>
              <a:rPr lang="en-US" altLang="en-US" sz="2000" smtClean="0"/>
              <a:t>Some types of inconsistences are easy to detect. For instance, a person's height should not be negative</a:t>
            </a:r>
          </a:p>
          <a:p>
            <a:pPr lvl="1"/>
            <a:r>
              <a:rPr lang="en-US" altLang="en-US" sz="2000" smtClean="0"/>
              <a:t>It can be corrected like by “check digit” methods. Like product code, bank cheque numbers contain check digits.</a:t>
            </a:r>
            <a:br>
              <a:rPr lang="en-US" altLang="en-US" sz="2000" smtClean="0"/>
            </a:br>
            <a:r>
              <a:rPr lang="en-US" altLang="en-US" sz="2000" smtClean="0"/>
              <a:t/>
            </a:r>
            <a:br>
              <a:rPr lang="en-US" altLang="en-US" sz="2000" smtClean="0"/>
            </a:br>
            <a:r>
              <a:rPr lang="en-US" altLang="en-US" sz="2000" smtClean="0"/>
              <a:t/>
            </a:r>
            <a:br>
              <a:rPr lang="en-US" altLang="en-US" sz="2000" smtClean="0"/>
            </a:br>
            <a:endParaRPr lang="en-US" altLang="en-US" sz="2000" smtClean="0"/>
          </a:p>
        </p:txBody>
      </p:sp>
      <p:sp>
        <p:nvSpPr>
          <p:cNvPr id="50179" name="Title 2"/>
          <p:cNvSpPr>
            <a:spLocks noGrp="1"/>
          </p:cNvSpPr>
          <p:nvPr>
            <p:ph type="title"/>
          </p:nvPr>
        </p:nvSpPr>
        <p:spPr/>
        <p:txBody>
          <a:bodyPr/>
          <a:lstStyle/>
          <a:p>
            <a:r>
              <a:rPr lang="en-US" altLang="en-US" b="0" smtClean="0"/>
              <a:t>Inconsistent Values</a:t>
            </a:r>
            <a:r>
              <a:rPr lang="en-US" altLang="en-US" smtClean="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t>Duplicate Data</a:t>
            </a:r>
          </a:p>
        </p:txBody>
      </p:sp>
      <p:sp>
        <p:nvSpPr>
          <p:cNvPr id="51203" name="Rectangle 3"/>
          <p:cNvSpPr>
            <a:spLocks noGrp="1" noChangeArrowheads="1"/>
          </p:cNvSpPr>
          <p:nvPr>
            <p:ph type="body" idx="1"/>
          </p:nvPr>
        </p:nvSpPr>
        <p:spPr/>
        <p:txBody>
          <a:bodyPr/>
          <a:lstStyle/>
          <a:p>
            <a:r>
              <a:rPr lang="en-US" altLang="en-US" sz="2000" smtClean="0"/>
              <a:t>Data set may include data objects that are duplicates, or almost duplicates of one another</a:t>
            </a:r>
          </a:p>
          <a:p>
            <a:pPr lvl="1"/>
            <a:r>
              <a:rPr lang="en-US" altLang="en-US" sz="1800" smtClean="0"/>
              <a:t>Major issue when merging data from heterogeous sources</a:t>
            </a:r>
          </a:p>
          <a:p>
            <a:r>
              <a:rPr lang="en-US" altLang="en-US" sz="2000" smtClean="0"/>
              <a:t>Two issue in duplication</a:t>
            </a:r>
          </a:p>
          <a:p>
            <a:pPr lvl="1"/>
            <a:r>
              <a:rPr lang="en-US" altLang="en-US" sz="1800" smtClean="0"/>
              <a:t>First: Two objects represent one objects actually (same person data)</a:t>
            </a:r>
          </a:p>
          <a:p>
            <a:pPr lvl="2"/>
            <a:r>
              <a:rPr lang="en-US" altLang="en-US" sz="1400" smtClean="0"/>
              <a:t>Example: Same person with multiple email addresses</a:t>
            </a:r>
          </a:p>
          <a:p>
            <a:pPr lvl="1"/>
            <a:r>
              <a:rPr lang="en-US" altLang="en-US" sz="1800" smtClean="0"/>
              <a:t>Second: Two objects are very similar but represent two objects (not representing same persons data)</a:t>
            </a:r>
          </a:p>
          <a:p>
            <a:r>
              <a:rPr lang="en-US" altLang="en-US" sz="2000" smtClean="0"/>
              <a:t>Care needs to be taken to avoid accidentally combining data objects that are similar, but not duplicates, such as two distinct people with identical names. The term </a:t>
            </a:r>
            <a:r>
              <a:rPr lang="en-US" altLang="en-US" sz="2000" b="1" smtClean="0">
                <a:solidFill>
                  <a:srgbClr val="FF0000"/>
                </a:solidFill>
              </a:rPr>
              <a:t>deduplication</a:t>
            </a:r>
            <a:r>
              <a:rPr lang="en-US" altLang="en-US" sz="2000" smtClean="0"/>
              <a:t> is often used to refer to the process of dealing with these issues. </a:t>
            </a:r>
          </a:p>
          <a:p>
            <a:r>
              <a:rPr lang="en-US" altLang="en-US" sz="2000" smtClean="0"/>
              <a:t>Data cleaning</a:t>
            </a:r>
          </a:p>
          <a:p>
            <a:pPr lvl="1"/>
            <a:r>
              <a:rPr lang="en-US" altLang="en-US" sz="1800" smtClean="0"/>
              <a:t>Process of dealing with duplicate data issues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p:txBody>
          <a:bodyPr/>
          <a:lstStyle/>
          <a:p>
            <a:r>
              <a:rPr lang="en-US" altLang="en-US" smtClean="0"/>
              <a:t>Attribute Values</a:t>
            </a:r>
          </a:p>
        </p:txBody>
      </p:sp>
      <p:sp>
        <p:nvSpPr>
          <p:cNvPr id="7171" name="Rectangle 1027"/>
          <p:cNvSpPr>
            <a:spLocks noGrp="1" noChangeArrowheads="1"/>
          </p:cNvSpPr>
          <p:nvPr>
            <p:ph type="body" idx="1"/>
          </p:nvPr>
        </p:nvSpPr>
        <p:spPr>
          <a:xfrm>
            <a:off x="411163" y="1143000"/>
            <a:ext cx="8428037" cy="5181600"/>
          </a:xfrm>
        </p:spPr>
        <p:txBody>
          <a:bodyPr/>
          <a:lstStyle/>
          <a:p>
            <a:pPr>
              <a:lnSpc>
                <a:spcPct val="90000"/>
              </a:lnSpc>
            </a:pPr>
            <a:r>
              <a:rPr lang="en-US" altLang="en-US" smtClean="0"/>
              <a:t>Attribute values are </a:t>
            </a:r>
            <a:r>
              <a:rPr lang="en-US" altLang="en-US" smtClean="0">
                <a:solidFill>
                  <a:srgbClr val="FF0000"/>
                </a:solidFill>
              </a:rPr>
              <a:t>numbers</a:t>
            </a:r>
            <a:r>
              <a:rPr lang="en-US" altLang="en-US" smtClean="0"/>
              <a:t> or </a:t>
            </a:r>
            <a:r>
              <a:rPr lang="en-US" altLang="en-US" smtClean="0">
                <a:solidFill>
                  <a:srgbClr val="FF0000"/>
                </a:solidFill>
              </a:rPr>
              <a:t>symbols</a:t>
            </a:r>
            <a:r>
              <a:rPr lang="en-US" altLang="en-US" smtClean="0"/>
              <a:t> assigned to an attribute</a:t>
            </a:r>
          </a:p>
          <a:p>
            <a:pPr lvl="4">
              <a:lnSpc>
                <a:spcPct val="90000"/>
              </a:lnSpc>
            </a:pPr>
            <a:endParaRPr lang="en-US" altLang="en-US" smtClean="0"/>
          </a:p>
          <a:p>
            <a:pPr>
              <a:lnSpc>
                <a:spcPct val="90000"/>
              </a:lnSpc>
            </a:pPr>
            <a:r>
              <a:rPr lang="en-US" altLang="en-US" smtClean="0"/>
              <a:t>Distinction between </a:t>
            </a:r>
            <a:r>
              <a:rPr lang="en-US" altLang="en-US" smtClean="0">
                <a:solidFill>
                  <a:srgbClr val="FF0000"/>
                </a:solidFill>
              </a:rPr>
              <a:t>attributes</a:t>
            </a:r>
            <a:r>
              <a:rPr lang="en-US" altLang="en-US" smtClean="0"/>
              <a:t> and attribute </a:t>
            </a:r>
            <a:r>
              <a:rPr lang="en-US" altLang="en-US" smtClean="0">
                <a:solidFill>
                  <a:srgbClr val="FF0000"/>
                </a:solidFill>
              </a:rPr>
              <a:t>values</a:t>
            </a:r>
          </a:p>
          <a:p>
            <a:pPr lvl="1">
              <a:lnSpc>
                <a:spcPct val="90000"/>
              </a:lnSpc>
            </a:pPr>
            <a:r>
              <a:rPr lang="en-US" altLang="en-US" smtClean="0"/>
              <a:t>Same attribute can be mapped to different attribute values</a:t>
            </a:r>
          </a:p>
          <a:p>
            <a:pPr lvl="2">
              <a:lnSpc>
                <a:spcPct val="90000"/>
              </a:lnSpc>
            </a:pPr>
            <a:r>
              <a:rPr lang="en-US" altLang="en-US" smtClean="0"/>
              <a:t> Example: height can be measured in feet or meters</a:t>
            </a:r>
          </a:p>
          <a:p>
            <a:pPr lvl="4">
              <a:lnSpc>
                <a:spcPct val="90000"/>
              </a:lnSpc>
            </a:pPr>
            <a:endParaRPr lang="en-US" altLang="en-US" smtClean="0"/>
          </a:p>
          <a:p>
            <a:pPr lvl="1">
              <a:lnSpc>
                <a:spcPct val="90000"/>
              </a:lnSpc>
            </a:pPr>
            <a:r>
              <a:rPr lang="en-US" altLang="en-US" smtClean="0"/>
              <a:t>Different attributes can be mapped to the same set of values</a:t>
            </a:r>
          </a:p>
          <a:p>
            <a:pPr lvl="2">
              <a:lnSpc>
                <a:spcPct val="90000"/>
              </a:lnSpc>
            </a:pPr>
            <a:r>
              <a:rPr lang="en-US" altLang="en-US" smtClean="0"/>
              <a:t> Example: Attribute values for ID and age are integers</a:t>
            </a:r>
          </a:p>
          <a:p>
            <a:pPr lvl="2">
              <a:lnSpc>
                <a:spcPct val="90000"/>
              </a:lnSpc>
            </a:pPr>
            <a:r>
              <a:rPr lang="en-US" altLang="en-US" smtClean="0"/>
              <a:t> But </a:t>
            </a:r>
            <a:r>
              <a:rPr lang="en-US" altLang="en-US" smtClean="0">
                <a:solidFill>
                  <a:srgbClr val="FF0000"/>
                </a:solidFill>
              </a:rPr>
              <a:t>properties</a:t>
            </a:r>
            <a:r>
              <a:rPr lang="en-US" altLang="en-US" smtClean="0"/>
              <a:t> of attribute values can be different</a:t>
            </a:r>
          </a:p>
          <a:p>
            <a:pPr lvl="3">
              <a:lnSpc>
                <a:spcPct val="90000"/>
              </a:lnSpc>
            </a:pPr>
            <a:r>
              <a:rPr lang="en-US" altLang="en-US" smtClean="0"/>
              <a:t>ID has no limit but age has a maximum and minimum value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 Preprocessing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2232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lstStyle/>
          <a:p>
            <a:r>
              <a:rPr lang="en-US" altLang="en-US" dirty="0" smtClean="0"/>
              <a:t>Data Preprocessing</a:t>
            </a:r>
          </a:p>
        </p:txBody>
      </p:sp>
      <p:sp>
        <p:nvSpPr>
          <p:cNvPr id="53251" name="Rectangle 1027"/>
          <p:cNvSpPr>
            <a:spLocks noGrp="1" noChangeArrowheads="1"/>
          </p:cNvSpPr>
          <p:nvPr>
            <p:ph type="body" idx="1"/>
          </p:nvPr>
        </p:nvSpPr>
        <p:spPr/>
        <p:txBody>
          <a:bodyPr/>
          <a:lstStyle/>
          <a:p>
            <a:r>
              <a:rPr lang="en-US" altLang="en-US" dirty="0" smtClean="0"/>
              <a:t>Aggregation</a:t>
            </a:r>
          </a:p>
          <a:p>
            <a:r>
              <a:rPr lang="en-US" altLang="en-US" dirty="0" smtClean="0"/>
              <a:t>Sampling</a:t>
            </a:r>
          </a:p>
          <a:p>
            <a:r>
              <a:rPr lang="en-US" altLang="en-US" dirty="0" smtClean="0"/>
              <a:t>Dimensionality Reduction</a:t>
            </a:r>
          </a:p>
          <a:p>
            <a:r>
              <a:rPr lang="en-US" altLang="en-US" dirty="0" smtClean="0"/>
              <a:t>Feature subset selection</a:t>
            </a:r>
          </a:p>
          <a:p>
            <a:r>
              <a:rPr lang="en-US" altLang="en-US" dirty="0" smtClean="0"/>
              <a:t>Feature creation</a:t>
            </a:r>
          </a:p>
          <a:p>
            <a:r>
              <a:rPr lang="en-US" altLang="en-US" dirty="0" smtClean="0"/>
              <a:t>Discretization and Binarization</a:t>
            </a:r>
          </a:p>
          <a:p>
            <a:r>
              <a:rPr lang="en-US" altLang="en-US" dirty="0" smtClean="0"/>
              <a:t>Attribute Transformation</a:t>
            </a:r>
          </a:p>
          <a:p>
            <a:endParaRPr lang="en-US" altLang="en-US"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t>Aggregation</a:t>
            </a:r>
          </a:p>
        </p:txBody>
      </p:sp>
      <p:sp>
        <p:nvSpPr>
          <p:cNvPr id="54275" name="Rectangle 3"/>
          <p:cNvSpPr>
            <a:spLocks noGrp="1" noChangeArrowheads="1"/>
          </p:cNvSpPr>
          <p:nvPr>
            <p:ph type="body" idx="1"/>
          </p:nvPr>
        </p:nvSpPr>
        <p:spPr/>
        <p:txBody>
          <a:bodyPr/>
          <a:lstStyle/>
          <a:p>
            <a:r>
              <a:rPr lang="en-US" altLang="en-US" dirty="0" smtClean="0"/>
              <a:t>Combining two or more attributes (or objects) into a single attribute (or object)</a:t>
            </a:r>
          </a:p>
          <a:p>
            <a:endParaRPr lang="en-US" altLang="en-US" dirty="0" smtClean="0"/>
          </a:p>
          <a:p>
            <a:r>
              <a:rPr lang="en-US" altLang="en-US" dirty="0" smtClean="0"/>
              <a:t>Purpose</a:t>
            </a:r>
          </a:p>
          <a:p>
            <a:pPr lvl="1"/>
            <a:r>
              <a:rPr lang="en-US" altLang="en-US" dirty="0" smtClean="0"/>
              <a:t>Data reduction</a:t>
            </a:r>
          </a:p>
          <a:p>
            <a:pPr lvl="2"/>
            <a:r>
              <a:rPr lang="en-US" altLang="en-US" dirty="0" smtClean="0"/>
              <a:t> Reduce the number of attributes or objects</a:t>
            </a:r>
          </a:p>
          <a:p>
            <a:pPr lvl="1"/>
            <a:r>
              <a:rPr lang="en-US" altLang="en-US" dirty="0" smtClean="0"/>
              <a:t>Change of scale</a:t>
            </a:r>
          </a:p>
          <a:p>
            <a:pPr lvl="2"/>
            <a:r>
              <a:rPr lang="en-US" altLang="en-US" dirty="0" smtClean="0"/>
              <a:t> Cities aggregated into regions, states, countries, </a:t>
            </a:r>
            <a:r>
              <a:rPr lang="en-US" altLang="en-US" dirty="0" err="1" smtClean="0"/>
              <a:t>etc</a:t>
            </a:r>
            <a:endParaRPr lang="en-US" altLang="en-US" dirty="0" smtClean="0"/>
          </a:p>
          <a:p>
            <a:pPr lvl="1"/>
            <a:r>
              <a:rPr lang="en-US" altLang="en-US" dirty="0" smtClean="0"/>
              <a:t>More “stable” data</a:t>
            </a:r>
          </a:p>
          <a:p>
            <a:pPr lvl="2"/>
            <a:r>
              <a:rPr lang="en-US" altLang="en-US" dirty="0" smtClean="0"/>
              <a:t> Aggregated data tends to have less variability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t>Aggregation</a:t>
            </a:r>
          </a:p>
        </p:txBody>
      </p:sp>
      <p:sp>
        <p:nvSpPr>
          <p:cNvPr id="55299" name="Text Box 4"/>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55300" name="Text Box 5"/>
          <p:cNvSpPr txBox="1">
            <a:spLocks noChangeArrowheads="1"/>
          </p:cNvSpPr>
          <p:nvPr/>
        </p:nvSpPr>
        <p:spPr bwMode="auto">
          <a:xfrm>
            <a:off x="838200" y="5654675"/>
            <a:ext cx="2895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Standard Deviation of Average </a:t>
            </a:r>
            <a:r>
              <a:rPr lang="en-US" altLang="en-US" sz="1400">
                <a:solidFill>
                  <a:srgbClr val="FF0000"/>
                </a:solidFill>
              </a:rPr>
              <a:t>Monthly</a:t>
            </a:r>
            <a:r>
              <a:rPr lang="en-US" altLang="en-US" sz="1400"/>
              <a:t> Precipitation</a:t>
            </a:r>
          </a:p>
        </p:txBody>
      </p:sp>
      <p:sp>
        <p:nvSpPr>
          <p:cNvPr id="55301" name="Rectangle 6"/>
          <p:cNvSpPr>
            <a:spLocks noChangeArrowheads="1"/>
          </p:cNvSpPr>
          <p:nvPr/>
        </p:nvSpPr>
        <p:spPr bwMode="auto">
          <a:xfrm>
            <a:off x="1717675" y="5984875"/>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55302" name="Text Box 7"/>
          <p:cNvSpPr txBox="1">
            <a:spLocks noChangeArrowheads="1"/>
          </p:cNvSpPr>
          <p:nvPr/>
        </p:nvSpPr>
        <p:spPr bwMode="auto">
          <a:xfrm>
            <a:off x="5410200" y="5654675"/>
            <a:ext cx="2895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Standard Deviation of Average </a:t>
            </a:r>
            <a:r>
              <a:rPr lang="en-US" altLang="en-US" sz="1400">
                <a:solidFill>
                  <a:srgbClr val="FF0000"/>
                </a:solidFill>
              </a:rPr>
              <a:t>Yearly</a:t>
            </a:r>
            <a:r>
              <a:rPr lang="en-US" altLang="en-US" sz="1400"/>
              <a:t> Precipitation</a:t>
            </a:r>
          </a:p>
        </p:txBody>
      </p:sp>
      <p:pic>
        <p:nvPicPr>
          <p:cNvPr id="55303" name="Picture 8"/>
          <p:cNvPicPr>
            <a:picLocks noChangeAspect="1" noChangeArrowheads="1"/>
          </p:cNvPicPr>
          <p:nvPr/>
        </p:nvPicPr>
        <p:blipFill>
          <a:blip r:embed="rId3">
            <a:extLst>
              <a:ext uri="{28A0092B-C50C-407E-A947-70E740481C1C}">
                <a14:useLocalDpi xmlns:a14="http://schemas.microsoft.com/office/drawing/2010/main" val="0"/>
              </a:ext>
            </a:extLst>
          </a:blip>
          <a:srcRect l="2975" r="18164"/>
          <a:stretch>
            <a:fillRect/>
          </a:stretch>
        </p:blipFill>
        <p:spPr bwMode="auto">
          <a:xfrm>
            <a:off x="152400" y="1768475"/>
            <a:ext cx="403860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l="7861" r="5850"/>
          <a:stretch>
            <a:fillRect/>
          </a:stretch>
        </p:blipFill>
        <p:spPr bwMode="auto">
          <a:xfrm>
            <a:off x="4648200" y="1768475"/>
            <a:ext cx="449580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5" name="Text Box 10"/>
          <p:cNvSpPr txBox="1">
            <a:spLocks noChangeArrowheads="1"/>
          </p:cNvSpPr>
          <p:nvPr/>
        </p:nvSpPr>
        <p:spPr bwMode="auto">
          <a:xfrm>
            <a:off x="533400" y="1143000"/>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Variation of Precipitation in Australia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28600" y="0"/>
            <a:ext cx="8585200" cy="685800"/>
          </a:xfrm>
        </p:spPr>
        <p:txBody>
          <a:bodyPr/>
          <a:lstStyle/>
          <a:p>
            <a:r>
              <a:rPr lang="en-US" altLang="en-US" smtClean="0"/>
              <a:t>Sampling </a:t>
            </a:r>
          </a:p>
        </p:txBody>
      </p:sp>
      <p:sp>
        <p:nvSpPr>
          <p:cNvPr id="57347" name="Rectangle 3"/>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pPr>
            <a:r>
              <a:rPr lang="en-US" altLang="en-US" dirty="0"/>
              <a:t>Sampling is the main technique employed for data selection.</a:t>
            </a:r>
          </a:p>
          <a:p>
            <a:pPr lvl="1" algn="just">
              <a:lnSpc>
                <a:spcPct val="95000"/>
              </a:lnSpc>
              <a:spcBef>
                <a:spcPct val="20000"/>
              </a:spcBef>
            </a:pPr>
            <a:r>
              <a:rPr lang="en-US" altLang="en-US" sz="2800" dirty="0"/>
              <a:t>It is often used for both the </a:t>
            </a:r>
            <a:r>
              <a:rPr lang="en-US" altLang="en-US" sz="2800" dirty="0">
                <a:solidFill>
                  <a:srgbClr val="FF0000"/>
                </a:solidFill>
                <a:effectLst>
                  <a:outerShdw blurRad="38100" dist="38100" dir="2700000" algn="tl">
                    <a:srgbClr val="000000">
                      <a:alpha val="43137"/>
                    </a:srgbClr>
                  </a:outerShdw>
                </a:effectLst>
              </a:rPr>
              <a:t>preliminary</a:t>
            </a:r>
            <a:r>
              <a:rPr lang="en-US" altLang="en-US" sz="2800" dirty="0"/>
              <a:t> investigation of the data and the </a:t>
            </a:r>
            <a:r>
              <a:rPr lang="en-US" altLang="en-US" sz="2800" dirty="0">
                <a:solidFill>
                  <a:srgbClr val="FF0000"/>
                </a:solidFill>
                <a:effectLst>
                  <a:outerShdw blurRad="38100" dist="38100" dir="2700000" algn="tl">
                    <a:srgbClr val="000000">
                      <a:alpha val="43137"/>
                    </a:srgbClr>
                  </a:outerShdw>
                </a:effectLst>
              </a:rPr>
              <a:t>final</a:t>
            </a:r>
            <a:r>
              <a:rPr lang="en-US" altLang="en-US" sz="2800" dirty="0"/>
              <a:t> data analysis</a:t>
            </a:r>
            <a:r>
              <a:rPr lang="en-US" altLang="en-US" sz="2800" dirty="0" smtClean="0"/>
              <a:t>.</a:t>
            </a:r>
            <a:endParaRPr lang="en-US" altLang="en-US" sz="2800" dirty="0"/>
          </a:p>
          <a:p>
            <a:pPr marL="285750" indent="-285750" algn="just">
              <a:lnSpc>
                <a:spcPct val="95000"/>
              </a:lnSpc>
              <a:spcBef>
                <a:spcPct val="20000"/>
              </a:spcBef>
            </a:pPr>
            <a:r>
              <a:rPr lang="en-US" altLang="en-US" dirty="0"/>
              <a:t>Statisticians sample because obtaining the entire set of data of interest is too expensive or time consuming</a:t>
            </a:r>
            <a:r>
              <a:rPr lang="en-US" altLang="en-US" dirty="0" smtClean="0"/>
              <a:t>.</a:t>
            </a:r>
            <a:endParaRPr lang="en-US" altLang="en-US" dirty="0"/>
          </a:p>
          <a:p>
            <a:pPr marL="285750" indent="-285750" algn="just">
              <a:lnSpc>
                <a:spcPct val="95000"/>
              </a:lnSpc>
              <a:spcBef>
                <a:spcPct val="20000"/>
              </a:spcBef>
            </a:pPr>
            <a:r>
              <a:rPr lang="en-US" altLang="en-US" dirty="0"/>
              <a:t>Sampling is used in data mining because processing the entire set of data of interest is too expensive or time consuming.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r>
              <a:rPr lang="en-US" altLang="en-US" smtClean="0"/>
              <a:t>Sampling … </a:t>
            </a:r>
          </a:p>
        </p:txBody>
      </p:sp>
      <p:sp>
        <p:nvSpPr>
          <p:cNvPr id="59395" name="Rectangle 5"/>
          <p:cNvSpPr>
            <a:spLocks noGrp="1" noChangeArrowheads="1"/>
          </p:cNvSpPr>
          <p:nvPr>
            <p:ph type="body" idx="1"/>
          </p:nvPr>
        </p:nvSpPr>
        <p:spPr/>
        <p:txBody>
          <a:bodyPr/>
          <a:lstStyle/>
          <a:p>
            <a:r>
              <a:rPr lang="en-US" altLang="en-US" dirty="0" smtClean="0"/>
              <a:t>The key principle for effective sampling is the following: </a:t>
            </a:r>
          </a:p>
          <a:p>
            <a:pPr lvl="1"/>
            <a:r>
              <a:rPr lang="en-US" altLang="en-US" dirty="0" smtClean="0"/>
              <a:t>using a sample will work almost as well as using the entire data sets, if the sample is </a:t>
            </a:r>
            <a:r>
              <a:rPr lang="en-US" altLang="en-US" dirty="0" smtClean="0">
                <a:solidFill>
                  <a:srgbClr val="FF0000"/>
                </a:solidFill>
              </a:rPr>
              <a:t>representative</a:t>
            </a:r>
            <a:r>
              <a:rPr lang="en-US" altLang="en-US" dirty="0" smtClean="0"/>
              <a:t/>
            </a:r>
            <a:br>
              <a:rPr lang="en-US" altLang="en-US" dirty="0" smtClean="0"/>
            </a:br>
            <a:endParaRPr lang="en-US" altLang="en-US" dirty="0" smtClean="0"/>
          </a:p>
          <a:p>
            <a:pPr lvl="1"/>
            <a:r>
              <a:rPr lang="en-US" altLang="en-US" dirty="0" smtClean="0"/>
              <a:t>A sample is representative if it has approximately the same property (of interest) as the original set of data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r>
              <a:rPr lang="en-US" altLang="en-US" smtClean="0"/>
              <a:t>Types of Sampling</a:t>
            </a:r>
          </a:p>
        </p:txBody>
      </p:sp>
      <p:sp>
        <p:nvSpPr>
          <p:cNvPr id="61443" name="Rectangle 5"/>
          <p:cNvSpPr>
            <a:spLocks noGrp="1" noChangeArrowheads="1"/>
          </p:cNvSpPr>
          <p:nvPr>
            <p:ph type="body" idx="1"/>
          </p:nvPr>
        </p:nvSpPr>
        <p:spPr/>
        <p:txBody>
          <a:bodyPr/>
          <a:lstStyle/>
          <a:p>
            <a:pPr>
              <a:lnSpc>
                <a:spcPct val="90000"/>
              </a:lnSpc>
            </a:pPr>
            <a:r>
              <a:rPr lang="en-US" altLang="en-US" sz="1800" dirty="0" smtClean="0"/>
              <a:t>Simple Random Sampling</a:t>
            </a:r>
          </a:p>
          <a:p>
            <a:pPr lvl="1">
              <a:lnSpc>
                <a:spcPct val="90000"/>
              </a:lnSpc>
            </a:pPr>
            <a:r>
              <a:rPr lang="en-US" altLang="en-US" sz="1600" dirty="0" smtClean="0"/>
              <a:t>There is an equal probability of selecting any particular item</a:t>
            </a:r>
          </a:p>
          <a:p>
            <a:pPr lvl="1">
              <a:lnSpc>
                <a:spcPct val="90000"/>
              </a:lnSpc>
            </a:pPr>
            <a:r>
              <a:rPr lang="en-US" sz="1600" dirty="0"/>
              <a:t>two variations on </a:t>
            </a:r>
            <a:r>
              <a:rPr lang="en-US" sz="1600" dirty="0" smtClean="0"/>
              <a:t>random sampling (other methods are also there)</a:t>
            </a:r>
            <a:endParaRPr lang="en-US" altLang="en-US" sz="1800" dirty="0" smtClean="0"/>
          </a:p>
          <a:p>
            <a:pPr marL="514350" indent="-514350">
              <a:lnSpc>
                <a:spcPct val="90000"/>
              </a:lnSpc>
              <a:buFont typeface="+mj-lt"/>
              <a:buAutoNum type="arabicPeriod"/>
            </a:pPr>
            <a:r>
              <a:rPr lang="en-US" altLang="en-US" sz="2000" dirty="0" smtClean="0"/>
              <a:t>Sampling </a:t>
            </a:r>
            <a:r>
              <a:rPr lang="en-US" altLang="en-US" sz="2000" dirty="0" smtClean="0">
                <a:solidFill>
                  <a:srgbClr val="FF0000"/>
                </a:solidFill>
              </a:rPr>
              <a:t>without</a:t>
            </a:r>
            <a:r>
              <a:rPr lang="en-US" altLang="en-US" sz="2000" dirty="0" smtClean="0"/>
              <a:t> replacement</a:t>
            </a:r>
          </a:p>
          <a:p>
            <a:pPr lvl="1">
              <a:lnSpc>
                <a:spcPct val="90000"/>
              </a:lnSpc>
            </a:pPr>
            <a:r>
              <a:rPr lang="en-US" altLang="en-US" sz="1600" dirty="0"/>
              <a:t>As each item is selected, it is removed from the </a:t>
            </a:r>
            <a:r>
              <a:rPr lang="en-US" altLang="en-US" sz="1600" dirty="0" smtClean="0"/>
              <a:t>population</a:t>
            </a:r>
          </a:p>
          <a:p>
            <a:pPr lvl="1">
              <a:lnSpc>
                <a:spcPct val="90000"/>
              </a:lnSpc>
            </a:pPr>
            <a:r>
              <a:rPr lang="en-US" altLang="en-US" sz="1600" dirty="0" err="1" smtClean="0"/>
              <a:t>E.g</a:t>
            </a:r>
            <a:r>
              <a:rPr lang="en-US" altLang="en-US" sz="1600" dirty="0" smtClean="0"/>
              <a:t> {1,5,9} then 1/3,5/2,9/1, each time population reduced</a:t>
            </a:r>
          </a:p>
          <a:p>
            <a:pPr lvl="1">
              <a:lnSpc>
                <a:spcPct val="90000"/>
              </a:lnSpc>
            </a:pPr>
            <a:r>
              <a:rPr lang="en-US" altLang="en-US" sz="1600" dirty="0" smtClean="0"/>
              <a:t>Sample object only picked once, item are dependent of each other.</a:t>
            </a:r>
            <a:endParaRPr lang="en-US" altLang="en-US" sz="1600" dirty="0"/>
          </a:p>
          <a:p>
            <a:pPr marL="457200" indent="-457200">
              <a:lnSpc>
                <a:spcPct val="90000"/>
              </a:lnSpc>
              <a:buFont typeface="+mj-lt"/>
              <a:buAutoNum type="arabicPeriod"/>
            </a:pPr>
            <a:r>
              <a:rPr lang="en-US" altLang="en-US" sz="1800" dirty="0" smtClean="0"/>
              <a:t>Sampling </a:t>
            </a:r>
            <a:r>
              <a:rPr lang="en-US" altLang="en-US" sz="1800" dirty="0" smtClean="0">
                <a:solidFill>
                  <a:srgbClr val="FF0000"/>
                </a:solidFill>
              </a:rPr>
              <a:t>with</a:t>
            </a:r>
            <a:r>
              <a:rPr lang="en-US" altLang="en-US" sz="1800" dirty="0" smtClean="0"/>
              <a:t> replacement</a:t>
            </a:r>
          </a:p>
          <a:p>
            <a:pPr lvl="1">
              <a:lnSpc>
                <a:spcPct val="90000"/>
              </a:lnSpc>
            </a:pPr>
            <a:r>
              <a:rPr lang="en-US" altLang="en-US" sz="1600" dirty="0" smtClean="0"/>
              <a:t>Objects are not removed from the population as they are selected for the sample.   </a:t>
            </a:r>
          </a:p>
          <a:p>
            <a:pPr lvl="2">
              <a:lnSpc>
                <a:spcPct val="90000"/>
              </a:lnSpc>
            </a:pPr>
            <a:r>
              <a:rPr lang="en-US" altLang="en-US" sz="1400" dirty="0" smtClean="0"/>
              <a:t>  In sampling with replacement, the same object can be picked up more than once</a:t>
            </a:r>
          </a:p>
          <a:p>
            <a:pPr lvl="2">
              <a:lnSpc>
                <a:spcPct val="90000"/>
              </a:lnSpc>
            </a:pPr>
            <a:r>
              <a:rPr lang="en-US" altLang="en-US" sz="1400" dirty="0" err="1" smtClean="0"/>
              <a:t>E.g</a:t>
            </a:r>
            <a:r>
              <a:rPr lang="en-US" altLang="en-US" sz="1400" dirty="0" smtClean="0"/>
              <a:t> {1,5,9} then 1/3,5/3,9/3. items will be independent of each other</a:t>
            </a:r>
          </a:p>
          <a:p>
            <a:pPr>
              <a:lnSpc>
                <a:spcPct val="90000"/>
              </a:lnSpc>
            </a:pPr>
            <a:r>
              <a:rPr lang="en-US" altLang="en-US" sz="1800" dirty="0" smtClean="0"/>
              <a:t>Stratified sampling</a:t>
            </a:r>
          </a:p>
          <a:p>
            <a:pPr lvl="1">
              <a:lnSpc>
                <a:spcPct val="90000"/>
              </a:lnSpc>
            </a:pPr>
            <a:r>
              <a:rPr lang="en-US" altLang="en-US" sz="1600" dirty="0" smtClean="0"/>
              <a:t>Split the data into several partitions; then draw random samples from each partition</a:t>
            </a:r>
          </a:p>
          <a:p>
            <a:pPr lvl="1">
              <a:lnSpc>
                <a:spcPct val="90000"/>
              </a:lnSpc>
            </a:pPr>
            <a:r>
              <a:rPr lang="en-US" altLang="en-US" sz="1600" dirty="0" smtClean="0"/>
              <a:t>Quantity drawn will be same from each partition or</a:t>
            </a:r>
          </a:p>
          <a:p>
            <a:pPr lvl="1">
              <a:lnSpc>
                <a:spcPct val="90000"/>
              </a:lnSpc>
            </a:pPr>
            <a:r>
              <a:rPr lang="en-US" altLang="en-US" sz="1600" dirty="0" smtClean="0"/>
              <a:t>If partition are different in size then random samples are </a:t>
            </a:r>
            <a:r>
              <a:rPr lang="en-US" altLang="en-US" sz="1600" smtClean="0"/>
              <a:t>taken according to the proportion </a:t>
            </a:r>
            <a:r>
              <a:rPr lang="en-US" altLang="en-US" sz="1600" dirty="0" smtClean="0"/>
              <a:t>of the particular partition size.</a:t>
            </a:r>
            <a:endParaRPr lang="en-US" altLang="en-US" sz="2000"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a:xfrm>
            <a:off x="228600" y="0"/>
            <a:ext cx="8585200" cy="685800"/>
          </a:xfrm>
        </p:spPr>
        <p:txBody>
          <a:bodyPr/>
          <a:lstStyle/>
          <a:p>
            <a:r>
              <a:rPr lang="en-US" altLang="en-US" dirty="0" smtClean="0"/>
              <a:t>Sample Size and loss of information</a:t>
            </a:r>
          </a:p>
        </p:txBody>
      </p:sp>
      <p:sp>
        <p:nvSpPr>
          <p:cNvPr id="63491" name="Rectangle 1027"/>
          <p:cNvSpPr>
            <a:spLocks noGrp="1" noChangeArrowheads="1"/>
          </p:cNvSpPr>
          <p:nvPr>
            <p:ph type="body" idx="1"/>
          </p:nvPr>
        </p:nvSpPr>
        <p:spPr>
          <a:xfrm>
            <a:off x="146050" y="990600"/>
            <a:ext cx="8394700" cy="5029200"/>
          </a:xfrm>
          <a:noFill/>
        </p:spPr>
        <p:txBody>
          <a:bodyPr/>
          <a:lstStyle/>
          <a:p>
            <a:pPr algn="just"/>
            <a:r>
              <a:rPr lang="en-US" altLang="en-US" b="1" dirty="0" smtClean="0">
                <a:latin typeface="Times New Roman" panose="02020603050405020304" pitchFamily="18" charset="0"/>
                <a:cs typeface="Times New Roman" panose="02020603050405020304" pitchFamily="18" charset="0"/>
              </a:rPr>
              <a:t> </a:t>
            </a:r>
            <a:r>
              <a:rPr lang="en-US" dirty="0">
                <a:solidFill>
                  <a:srgbClr val="000000"/>
                </a:solidFill>
                <a:latin typeface="Helvetica" panose="020B0604020202020204" pitchFamily="34" charset="0"/>
              </a:rPr>
              <a:t>Larger sample sizes increase the </a:t>
            </a:r>
            <a:r>
              <a:rPr lang="en-US" b="1" dirty="0">
                <a:solidFill>
                  <a:srgbClr val="000000"/>
                </a:solidFill>
                <a:latin typeface="Helvetica" panose="020B0604020202020204" pitchFamily="34" charset="0"/>
              </a:rPr>
              <a:t>probability</a:t>
            </a:r>
            <a:r>
              <a:rPr lang="en-US" dirty="0">
                <a:solidFill>
                  <a:srgbClr val="000000"/>
                </a:solidFill>
                <a:latin typeface="Helvetica" panose="020B0604020202020204" pitchFamily="34" charset="0"/>
              </a:rPr>
              <a:t> that a sample will be </a:t>
            </a:r>
            <a:r>
              <a:rPr lang="en-US" dirty="0">
                <a:solidFill>
                  <a:srgbClr val="FF0000"/>
                </a:solidFill>
                <a:latin typeface="Helvetica" panose="020B0604020202020204" pitchFamily="34" charset="0"/>
              </a:rPr>
              <a:t>representative</a:t>
            </a:r>
            <a:r>
              <a:rPr lang="en-US" dirty="0">
                <a:solidFill>
                  <a:srgbClr val="000000"/>
                </a:solidFill>
                <a:latin typeface="Helvetica" panose="020B0604020202020204" pitchFamily="34" charset="0"/>
              </a:rPr>
              <a:t>, but they also eliminate much of the advantage of sampling.</a:t>
            </a:r>
          </a:p>
          <a:p>
            <a:pPr algn="just"/>
            <a:r>
              <a:rPr lang="en-US" dirty="0">
                <a:solidFill>
                  <a:srgbClr val="000000"/>
                </a:solidFill>
                <a:latin typeface="Helvetica" panose="020B0604020202020204" pitchFamily="34" charset="0"/>
              </a:rPr>
              <a:t>Conversely, with smaller sample sizes, patterns may be missed or erroneous patterns can be detected.</a:t>
            </a:r>
            <a:endParaRPr lang="en-US" dirty="0"/>
          </a:p>
          <a:p>
            <a:pPr marL="285750" indent="-285750" algn="just">
              <a:lnSpc>
                <a:spcPct val="95000"/>
              </a:lnSpc>
              <a:spcBef>
                <a:spcPct val="20000"/>
              </a:spcBef>
              <a:buFont typeface="Monotype Sorts" pitchFamily="2" charset="2"/>
              <a:buNone/>
            </a:pPr>
            <a:endParaRPr lang="en-US" altLang="en-US" b="1" dirty="0" smtClean="0">
              <a:latin typeface="Times New Roman" panose="02020603050405020304" pitchFamily="18" charset="0"/>
              <a:cs typeface="Times New Roman" panose="02020603050405020304" pitchFamily="18" charset="0"/>
            </a:endParaRPr>
          </a:p>
        </p:txBody>
      </p:sp>
      <p:grpSp>
        <p:nvGrpSpPr>
          <p:cNvPr id="4" name="Group 3"/>
          <p:cNvGrpSpPr/>
          <p:nvPr/>
        </p:nvGrpSpPr>
        <p:grpSpPr>
          <a:xfrm>
            <a:off x="304800" y="3657600"/>
            <a:ext cx="8610600" cy="3124200"/>
            <a:chOff x="228600" y="3657600"/>
            <a:chExt cx="8610600" cy="3124200"/>
          </a:xfrm>
        </p:grpSpPr>
        <p:pic>
          <p:nvPicPr>
            <p:cNvPr id="63492" name="Picture 1028"/>
            <p:cNvPicPr>
              <a:picLocks noChangeAspect="1" noChangeArrowheads="1"/>
            </p:cNvPicPr>
            <p:nvPr/>
          </p:nvPicPr>
          <p:blipFill>
            <a:blip r:embed="rId3">
              <a:extLst>
                <a:ext uri="{28A0092B-C50C-407E-A947-70E740481C1C}">
                  <a14:useLocalDpi xmlns:a14="http://schemas.microsoft.com/office/drawing/2010/main" val="0"/>
                </a:ext>
              </a:extLst>
            </a:blip>
            <a:srcRect l="10422" r="12462"/>
            <a:stretch>
              <a:fillRect/>
            </a:stretch>
          </p:blipFill>
          <p:spPr bwMode="auto">
            <a:xfrm>
              <a:off x="228600" y="3657600"/>
              <a:ext cx="2819400" cy="2741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3493" name="Picture 1029"/>
            <p:cNvPicPr>
              <a:picLocks noChangeAspect="1" noChangeArrowheads="1"/>
            </p:cNvPicPr>
            <p:nvPr/>
          </p:nvPicPr>
          <p:blipFill>
            <a:blip r:embed="rId4">
              <a:extLst>
                <a:ext uri="{28A0092B-C50C-407E-A947-70E740481C1C}">
                  <a14:useLocalDpi xmlns:a14="http://schemas.microsoft.com/office/drawing/2010/main" val="0"/>
                </a:ext>
              </a:extLst>
            </a:blip>
            <a:srcRect l="10422" t="13898" r="14546" b="11060"/>
            <a:stretch>
              <a:fillRect/>
            </a:stretch>
          </p:blipFill>
          <p:spPr bwMode="auto">
            <a:xfrm>
              <a:off x="3200400" y="4114800"/>
              <a:ext cx="2743200" cy="205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3494" name="Picture 1030"/>
            <p:cNvPicPr>
              <a:picLocks noChangeAspect="1" noChangeArrowheads="1"/>
            </p:cNvPicPr>
            <p:nvPr/>
          </p:nvPicPr>
          <p:blipFill>
            <a:blip r:embed="rId5">
              <a:extLst>
                <a:ext uri="{28A0092B-C50C-407E-A947-70E740481C1C}">
                  <a14:useLocalDpi xmlns:a14="http://schemas.microsoft.com/office/drawing/2010/main" val="0"/>
                </a:ext>
              </a:extLst>
            </a:blip>
            <a:srcRect l="11681" r="13287"/>
            <a:stretch>
              <a:fillRect/>
            </a:stretch>
          </p:blipFill>
          <p:spPr bwMode="auto">
            <a:xfrm>
              <a:off x="6096000" y="3733800"/>
              <a:ext cx="2743200" cy="2741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3495" name="Text Box 1031"/>
            <p:cNvSpPr txBox="1">
              <a:spLocks noChangeArrowheads="1"/>
            </p:cNvSpPr>
            <p:nvPr/>
          </p:nvSpPr>
          <p:spPr bwMode="auto">
            <a:xfrm>
              <a:off x="762000" y="6477000"/>
              <a:ext cx="807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8000 points		         2000 Points			500 Points</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28600" y="0"/>
            <a:ext cx="8585200" cy="685800"/>
          </a:xfrm>
        </p:spPr>
        <p:txBody>
          <a:bodyPr/>
          <a:lstStyle/>
          <a:p>
            <a:r>
              <a:rPr lang="en-US" altLang="en-US" smtClean="0"/>
              <a:t>Sample Size</a:t>
            </a:r>
          </a:p>
        </p:txBody>
      </p:sp>
      <p:sp>
        <p:nvSpPr>
          <p:cNvPr id="65539" name="Rectangle 3"/>
          <p:cNvSpPr>
            <a:spLocks noGrp="1" noChangeArrowheads="1"/>
          </p:cNvSpPr>
          <p:nvPr>
            <p:ph type="body" idx="1"/>
          </p:nvPr>
        </p:nvSpPr>
        <p:spPr>
          <a:xfrm>
            <a:off x="368300" y="990600"/>
            <a:ext cx="8394700" cy="5029200"/>
          </a:xfrm>
          <a:noFill/>
        </p:spPr>
        <p:txBody>
          <a:bodyPr/>
          <a:lstStyle/>
          <a:p>
            <a:pPr marL="285750" indent="-285750" algn="just">
              <a:lnSpc>
                <a:spcPct val="95000"/>
              </a:lnSpc>
              <a:spcBef>
                <a:spcPct val="20000"/>
              </a:spcBef>
              <a:tabLst>
                <a:tab pos="1198563" algn="l"/>
              </a:tabLst>
            </a:pPr>
            <a:r>
              <a:rPr lang="en-US" altLang="en-US" sz="2400" dirty="0"/>
              <a:t>What sample size is necessary to get at least one object from each of 10 groups</a:t>
            </a:r>
            <a:r>
              <a:rPr lang="en-US" altLang="en-US" sz="2400" dirty="0" smtClean="0"/>
              <a:t>.</a:t>
            </a:r>
          </a:p>
          <a:p>
            <a:pPr marL="285750" indent="-285750" algn="just">
              <a:lnSpc>
                <a:spcPct val="95000"/>
              </a:lnSpc>
              <a:spcBef>
                <a:spcPct val="20000"/>
              </a:spcBef>
              <a:tabLst>
                <a:tab pos="1198563" algn="l"/>
              </a:tabLst>
            </a:pPr>
            <a:r>
              <a:rPr lang="en-US" altLang="en-US" sz="2400" dirty="0" smtClean="0"/>
              <a:t>Its difficult to get proper sample size so we used adoptive  (or progressive) sampling</a:t>
            </a:r>
          </a:p>
          <a:p>
            <a:pPr marL="285750" indent="-285750">
              <a:lnSpc>
                <a:spcPct val="95000"/>
              </a:lnSpc>
              <a:spcBef>
                <a:spcPct val="20000"/>
              </a:spcBef>
              <a:tabLst>
                <a:tab pos="1198563" algn="l"/>
              </a:tabLst>
            </a:pPr>
            <a:r>
              <a:rPr lang="en-US" sz="2400" dirty="0"/>
              <a:t>These approaches start with </a:t>
            </a:r>
            <a:r>
              <a:rPr lang="en-US" sz="2400" dirty="0" smtClean="0"/>
              <a:t>a small </a:t>
            </a:r>
            <a:r>
              <a:rPr lang="en-US" sz="2400" dirty="0"/>
              <a:t>sample, and then </a:t>
            </a:r>
            <a:r>
              <a:rPr lang="en-US" sz="2400" dirty="0" smtClean="0"/>
              <a:t>increase the </a:t>
            </a:r>
            <a:r>
              <a:rPr lang="en-US" sz="2400" dirty="0"/>
              <a:t>sample size until a sample of sufficient</a:t>
            </a:r>
            <a:br>
              <a:rPr lang="en-US" sz="2400" dirty="0"/>
            </a:br>
            <a:r>
              <a:rPr lang="en-US" sz="2400" dirty="0" smtClean="0"/>
              <a:t>size has </a:t>
            </a:r>
            <a:r>
              <a:rPr lang="en-US" sz="2400" dirty="0"/>
              <a:t>been obtained. </a:t>
            </a:r>
            <a:br>
              <a:rPr lang="en-US" sz="2400" dirty="0"/>
            </a:br>
            <a:endParaRPr lang="en-US" altLang="en-US" sz="2400" dirty="0"/>
          </a:p>
        </p:txBody>
      </p:sp>
      <p:pic>
        <p:nvPicPr>
          <p:cNvPr id="6554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t="33256" r="14769" b="39030"/>
          <a:stretch/>
        </p:blipFill>
        <p:spPr bwMode="auto">
          <a:xfrm>
            <a:off x="1447800" y="5029200"/>
            <a:ext cx="2438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789644"/>
            <a:ext cx="3886200" cy="291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9"/>
          <p:cNvSpPr>
            <a:spLocks noGrp="1" noChangeArrowheads="1"/>
          </p:cNvSpPr>
          <p:nvPr>
            <p:ph type="title"/>
          </p:nvPr>
        </p:nvSpPr>
        <p:spPr/>
        <p:txBody>
          <a:bodyPr/>
          <a:lstStyle/>
          <a:p>
            <a:r>
              <a:rPr lang="en-US" altLang="en-US" smtClean="0"/>
              <a:t>Curse of Dimensionality</a:t>
            </a:r>
          </a:p>
        </p:txBody>
      </p:sp>
      <p:sp>
        <p:nvSpPr>
          <p:cNvPr id="67587" name="Rectangle 10"/>
          <p:cNvSpPr>
            <a:spLocks noGrp="1" noChangeArrowheads="1"/>
          </p:cNvSpPr>
          <p:nvPr>
            <p:ph type="body" sz="half" idx="1"/>
          </p:nvPr>
        </p:nvSpPr>
        <p:spPr>
          <a:xfrm>
            <a:off x="411163" y="1143000"/>
            <a:ext cx="4083050" cy="5181600"/>
          </a:xfrm>
        </p:spPr>
        <p:txBody>
          <a:bodyPr/>
          <a:lstStyle/>
          <a:p>
            <a:pPr algn="just"/>
            <a:r>
              <a:rPr lang="en-US" altLang="en-US" sz="2000" dirty="0"/>
              <a:t>Frequency </a:t>
            </a:r>
            <a:r>
              <a:rPr lang="en-US" altLang="en-US" sz="2000" dirty="0" smtClean="0"/>
              <a:t>for </a:t>
            </a:r>
            <a:r>
              <a:rPr lang="en-US" altLang="en-US" sz="2000" dirty="0"/>
              <a:t>each word in a </a:t>
            </a:r>
            <a:r>
              <a:rPr lang="en-US" altLang="en-US" sz="2000" dirty="0" smtClean="0"/>
              <a:t>set of documents </a:t>
            </a:r>
            <a:r>
              <a:rPr lang="en-US" altLang="en-US" sz="2000" dirty="0"/>
              <a:t>may have </a:t>
            </a:r>
            <a:r>
              <a:rPr lang="en-US" altLang="en-US" sz="2000" dirty="0" smtClean="0"/>
              <a:t>thousands of dimensions </a:t>
            </a:r>
            <a:r>
              <a:rPr lang="en-US" altLang="en-US" sz="2000" dirty="0"/>
              <a:t>in a </a:t>
            </a:r>
            <a:r>
              <a:rPr lang="en-US" altLang="en-US" sz="2000" dirty="0" smtClean="0"/>
              <a:t>table.</a:t>
            </a:r>
            <a:endParaRPr lang="en-US" altLang="en-US" sz="2000" dirty="0"/>
          </a:p>
          <a:p>
            <a:pPr algn="just"/>
            <a:r>
              <a:rPr lang="en-US" altLang="en-US" sz="2000" dirty="0" smtClean="0"/>
              <a:t>When dimensionality increases, data becomes increasingly </a:t>
            </a:r>
            <a:r>
              <a:rPr lang="en-US" altLang="en-US" sz="2000" dirty="0" smtClean="0">
                <a:solidFill>
                  <a:srgbClr val="FF0000"/>
                </a:solidFill>
              </a:rPr>
              <a:t>sparse</a:t>
            </a:r>
            <a:r>
              <a:rPr lang="en-US" altLang="en-US" sz="2000" dirty="0" smtClean="0"/>
              <a:t> in the space that it occupies</a:t>
            </a:r>
          </a:p>
          <a:p>
            <a:pPr algn="just"/>
            <a:r>
              <a:rPr lang="en-US" altLang="en-US" sz="2000" dirty="0" smtClean="0"/>
              <a:t>Definitions of density/similarity and distance/difference between points, which is critical for clustering and outlier detection, become less meaningful.</a:t>
            </a:r>
          </a:p>
        </p:txBody>
      </p:sp>
      <p:sp>
        <p:nvSpPr>
          <p:cNvPr id="67588" name="Text Box 4"/>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67589" name="Rectangle 5"/>
          <p:cNvSpPr>
            <a:spLocks noChangeArrowheads="1"/>
          </p:cNvSpPr>
          <p:nvPr/>
        </p:nvSpPr>
        <p:spPr bwMode="auto">
          <a:xfrm>
            <a:off x="1717675" y="5984875"/>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pic>
        <p:nvPicPr>
          <p:cNvPr id="67590"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447800"/>
            <a:ext cx="4572000" cy="3429000"/>
          </a:xfrm>
          <a:noFill/>
        </p:spPr>
      </p:pic>
      <p:sp>
        <p:nvSpPr>
          <p:cNvPr id="67591" name="Text Box 13"/>
          <p:cNvSpPr txBox="1">
            <a:spLocks noChangeArrowheads="1"/>
          </p:cNvSpPr>
          <p:nvPr/>
        </p:nvSpPr>
        <p:spPr bwMode="auto">
          <a:xfrm>
            <a:off x="4648200" y="5181600"/>
            <a:ext cx="40386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400"/>
              <a:t>Randomly generate 500 points</a:t>
            </a:r>
          </a:p>
          <a:p>
            <a:pPr>
              <a:spcBef>
                <a:spcPct val="50000"/>
              </a:spcBef>
              <a:spcAft>
                <a:spcPct val="0"/>
              </a:spcAft>
              <a:buClrTx/>
              <a:buSzTx/>
              <a:buFontTx/>
              <a:buChar char="•"/>
            </a:pPr>
            <a:r>
              <a:rPr lang="en-US" altLang="en-US" sz="1400"/>
              <a:t>Compute difference between max and min distance between any pair of points</a:t>
            </a:r>
          </a:p>
        </p:txBody>
      </p:sp>
      <p:pic>
        <p:nvPicPr>
          <p:cNvPr id="67593" name="Picture 9" descr="Image result for sparse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7937" y="138112"/>
            <a:ext cx="1462087" cy="1462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0"/>
            <a:ext cx="8585200" cy="685800"/>
          </a:xfrm>
        </p:spPr>
        <p:txBody>
          <a:bodyPr/>
          <a:lstStyle/>
          <a:p>
            <a:r>
              <a:rPr lang="en-US" altLang="en-US" smtClean="0"/>
              <a:t>Measurement of Length </a:t>
            </a:r>
          </a:p>
        </p:txBody>
      </p:sp>
      <p:sp>
        <p:nvSpPr>
          <p:cNvPr id="8195" name="Rectangle 3"/>
          <p:cNvSpPr>
            <a:spLocks noGrp="1" noChangeArrowheads="1"/>
          </p:cNvSpPr>
          <p:nvPr>
            <p:ph type="body" idx="1"/>
          </p:nvPr>
        </p:nvSpPr>
        <p:spPr>
          <a:xfrm>
            <a:off x="146050" y="990600"/>
            <a:ext cx="8394700" cy="5029200"/>
          </a:xfrm>
          <a:noFill/>
        </p:spPr>
        <p:txBody>
          <a:bodyPr/>
          <a:lstStyle/>
          <a:p>
            <a:pPr marL="285750" indent="-285750">
              <a:lnSpc>
                <a:spcPct val="95000"/>
              </a:lnSpc>
              <a:spcBef>
                <a:spcPct val="20000"/>
              </a:spcBef>
            </a:pPr>
            <a:r>
              <a:rPr lang="en-US" altLang="en-US" sz="2000" smtClean="0"/>
              <a:t>Same attribute can be mapped to different attribute values. Example: height can be measured in feet or meters.</a:t>
            </a:r>
          </a:p>
          <a:p>
            <a:pPr marL="285750" indent="-285750">
              <a:lnSpc>
                <a:spcPct val="95000"/>
              </a:lnSpc>
              <a:spcBef>
                <a:spcPct val="20000"/>
              </a:spcBef>
            </a:pPr>
            <a:r>
              <a:rPr lang="en-US" altLang="en-US" sz="2000" b="1" smtClean="0"/>
              <a:t>The way you measure an attribute is somewhat may not match the attributes properties.</a:t>
            </a:r>
          </a:p>
          <a:p>
            <a:pPr marL="285750" indent="-285750">
              <a:lnSpc>
                <a:spcPct val="95000"/>
              </a:lnSpc>
              <a:spcBef>
                <a:spcPct val="20000"/>
              </a:spcBef>
            </a:pPr>
            <a:r>
              <a:rPr lang="en-US" altLang="en-US" sz="2000" smtClean="0"/>
              <a:t>Different attributes can be mapped to the same set of values. Example: Attribute values for ID and age are integers. But properties of attribute values can be different, has a maximum and minimum value.</a:t>
            </a:r>
          </a:p>
          <a:p>
            <a:pPr marL="285750" indent="-285750">
              <a:lnSpc>
                <a:spcPct val="95000"/>
              </a:lnSpc>
              <a:spcBef>
                <a:spcPct val="20000"/>
              </a:spcBef>
            </a:pPr>
            <a:endParaRPr lang="en-US" altLang="en-US" sz="2000" b="1" smtClean="0"/>
          </a:p>
          <a:p>
            <a:pPr lvl="1">
              <a:lnSpc>
                <a:spcPct val="95000"/>
              </a:lnSpc>
              <a:spcBef>
                <a:spcPct val="20000"/>
              </a:spcBef>
            </a:pPr>
            <a:endParaRPr lang="en-US" altLang="en-US" sz="1800" b="1" smtClean="0">
              <a:latin typeface="Times New Roman" panose="02020603050405020304" pitchFamily="18" charset="0"/>
              <a:cs typeface="Times New Roman" panose="02020603050405020304" pitchFamily="18" charset="0"/>
            </a:endParaRPr>
          </a:p>
          <a:p>
            <a:pPr lvl="1">
              <a:lnSpc>
                <a:spcPct val="95000"/>
              </a:lnSpc>
              <a:spcBef>
                <a:spcPct val="20000"/>
              </a:spcBef>
            </a:pPr>
            <a:endParaRPr lang="en-US" altLang="en-US" sz="2000" b="1" smtClean="0">
              <a:latin typeface="Times New Roman" panose="02020603050405020304" pitchFamily="18" charset="0"/>
              <a:cs typeface="Times New Roman" panose="02020603050405020304" pitchFamily="18" charset="0"/>
            </a:endParaRPr>
          </a:p>
        </p:txBody>
      </p:sp>
      <p:graphicFrame>
        <p:nvGraphicFramePr>
          <p:cNvPr id="8196" name="Object 4"/>
          <p:cNvGraphicFramePr>
            <a:graphicFrameLocks noChangeAspect="1"/>
          </p:cNvGraphicFramePr>
          <p:nvPr/>
        </p:nvGraphicFramePr>
        <p:xfrm>
          <a:off x="3657600" y="3560763"/>
          <a:ext cx="3733800" cy="2963862"/>
        </p:xfrm>
        <a:graphic>
          <a:graphicData uri="http://schemas.openxmlformats.org/presentationml/2006/ole">
            <mc:AlternateContent xmlns:mc="http://schemas.openxmlformats.org/markup-compatibility/2006">
              <mc:Choice xmlns:v="urn:schemas-microsoft-com:vml" Requires="v">
                <p:oleObj spid="_x0000_s8555" name="VISIO" r:id="rId4" imgW="5582412" imgH="4442460" progId="Visio.Drawing.6">
                  <p:embed/>
                </p:oleObj>
              </mc:Choice>
              <mc:Fallback>
                <p:oleObj name="VISIO" r:id="rId4" imgW="5582412" imgH="4442460"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560763"/>
                        <a:ext cx="373380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t>Dimensionality Reduction</a:t>
            </a:r>
          </a:p>
        </p:txBody>
      </p:sp>
      <p:sp>
        <p:nvSpPr>
          <p:cNvPr id="69635" name="Rectangle 3"/>
          <p:cNvSpPr>
            <a:spLocks noGrp="1" noChangeArrowheads="1"/>
          </p:cNvSpPr>
          <p:nvPr>
            <p:ph type="body" idx="1"/>
          </p:nvPr>
        </p:nvSpPr>
        <p:spPr/>
        <p:txBody>
          <a:bodyPr/>
          <a:lstStyle/>
          <a:p>
            <a:pPr>
              <a:lnSpc>
                <a:spcPct val="90000"/>
              </a:lnSpc>
            </a:pPr>
            <a:r>
              <a:rPr lang="en-US" altLang="en-US" dirty="0" smtClean="0"/>
              <a:t>Purpose:</a:t>
            </a:r>
          </a:p>
          <a:p>
            <a:pPr lvl="1">
              <a:lnSpc>
                <a:spcPct val="90000"/>
              </a:lnSpc>
            </a:pPr>
            <a:r>
              <a:rPr lang="en-US" altLang="en-US" dirty="0" smtClean="0"/>
              <a:t>Avoid curse of dimensionality</a:t>
            </a:r>
          </a:p>
          <a:p>
            <a:pPr lvl="1">
              <a:lnSpc>
                <a:spcPct val="90000"/>
              </a:lnSpc>
            </a:pPr>
            <a:r>
              <a:rPr lang="en-US" altLang="en-US" dirty="0" smtClean="0"/>
              <a:t>Reduce amount of time and memory required by data mining algorithms</a:t>
            </a:r>
          </a:p>
          <a:p>
            <a:pPr lvl="1">
              <a:lnSpc>
                <a:spcPct val="90000"/>
              </a:lnSpc>
            </a:pPr>
            <a:r>
              <a:rPr lang="en-US" altLang="en-US" dirty="0" smtClean="0"/>
              <a:t>Allow data to be more easily </a:t>
            </a:r>
            <a:r>
              <a:rPr lang="en-US" altLang="en-US" dirty="0" smtClean="0">
                <a:solidFill>
                  <a:srgbClr val="FF0000"/>
                </a:solidFill>
              </a:rPr>
              <a:t>visualized</a:t>
            </a:r>
          </a:p>
          <a:p>
            <a:pPr lvl="1">
              <a:lnSpc>
                <a:spcPct val="90000"/>
              </a:lnSpc>
            </a:pPr>
            <a:r>
              <a:rPr lang="en-US" altLang="en-US" dirty="0" smtClean="0"/>
              <a:t>May help to eliminate irrelevant features or reduce noise</a:t>
            </a:r>
          </a:p>
          <a:p>
            <a:pPr lvl="4">
              <a:lnSpc>
                <a:spcPct val="90000"/>
              </a:lnSpc>
            </a:pPr>
            <a:endParaRPr lang="en-US" altLang="en-US" dirty="0" smtClean="0"/>
          </a:p>
          <a:p>
            <a:pPr>
              <a:lnSpc>
                <a:spcPct val="90000"/>
              </a:lnSpc>
            </a:pPr>
            <a:r>
              <a:rPr lang="en-US" altLang="en-US" dirty="0" smtClean="0"/>
              <a:t>Techniques to reduce dimensionality</a:t>
            </a:r>
          </a:p>
          <a:p>
            <a:pPr lvl="1">
              <a:lnSpc>
                <a:spcPct val="90000"/>
              </a:lnSpc>
            </a:pPr>
            <a:r>
              <a:rPr lang="en-US" altLang="en-US" dirty="0" smtClean="0"/>
              <a:t>Principal Component Analysis(</a:t>
            </a:r>
            <a:r>
              <a:rPr lang="en-US" altLang="en-US" dirty="0" err="1" smtClean="0"/>
              <a:t>PCA</a:t>
            </a:r>
            <a:r>
              <a:rPr lang="en-US" altLang="en-US" dirty="0" smtClean="0"/>
              <a:t>)</a:t>
            </a:r>
          </a:p>
          <a:p>
            <a:pPr lvl="1">
              <a:lnSpc>
                <a:spcPct val="90000"/>
              </a:lnSpc>
            </a:pPr>
            <a:r>
              <a:rPr lang="en-US" altLang="en-US" dirty="0" smtClean="0"/>
              <a:t>Singular Value Decomposition(</a:t>
            </a:r>
            <a:r>
              <a:rPr lang="en-US" altLang="en-US" dirty="0" err="1" smtClean="0"/>
              <a:t>SVD</a:t>
            </a:r>
            <a:r>
              <a:rPr lang="en-US" altLang="en-US" dirty="0" smtClean="0"/>
              <a:t>)</a:t>
            </a:r>
          </a:p>
          <a:p>
            <a:pPr lvl="1">
              <a:lnSpc>
                <a:spcPct val="90000"/>
              </a:lnSpc>
            </a:pPr>
            <a:r>
              <a:rPr lang="en-US" altLang="en-US" dirty="0" smtClean="0"/>
              <a:t>Others: supervised and non-linear techniques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2"/>
          <p:cNvSpPr>
            <a:spLocks noGrp="1" noChangeArrowheads="1"/>
          </p:cNvSpPr>
          <p:nvPr>
            <p:ph type="title"/>
          </p:nvPr>
        </p:nvSpPr>
        <p:spPr/>
        <p:txBody>
          <a:bodyPr/>
          <a:lstStyle/>
          <a:p>
            <a:r>
              <a:rPr lang="en-US" altLang="en-US" smtClean="0"/>
              <a:t>Dimensionality Reduction: PCA</a:t>
            </a:r>
          </a:p>
        </p:txBody>
      </p:sp>
      <p:sp>
        <p:nvSpPr>
          <p:cNvPr id="70659" name="Rectangle 33"/>
          <p:cNvSpPr>
            <a:spLocks noGrp="1" noChangeArrowheads="1"/>
          </p:cNvSpPr>
          <p:nvPr>
            <p:ph type="body" idx="1"/>
          </p:nvPr>
        </p:nvSpPr>
        <p:spPr/>
        <p:txBody>
          <a:bodyPr/>
          <a:lstStyle/>
          <a:p>
            <a:r>
              <a:rPr lang="en-US" altLang="en-US" dirty="0" smtClean="0"/>
              <a:t>Goal is to find a projection that captures the largest  amount of variation in data</a:t>
            </a:r>
          </a:p>
          <a:p>
            <a:r>
              <a:rPr lang="en-US" altLang="en-US" smtClean="0"/>
              <a:t>2D and 3D data projection.</a:t>
            </a:r>
            <a:endParaRPr lang="en-US" altLang="en-US" dirty="0" smtClean="0"/>
          </a:p>
        </p:txBody>
      </p:sp>
      <p:grpSp>
        <p:nvGrpSpPr>
          <p:cNvPr id="2" name="Group 1"/>
          <p:cNvGrpSpPr/>
          <p:nvPr/>
        </p:nvGrpSpPr>
        <p:grpSpPr>
          <a:xfrm>
            <a:off x="685800" y="3097306"/>
            <a:ext cx="3546475" cy="3200400"/>
            <a:chOff x="2378075" y="2590800"/>
            <a:chExt cx="3546475" cy="3200400"/>
          </a:xfrm>
        </p:grpSpPr>
        <p:sp>
          <p:nvSpPr>
            <p:cNvPr id="70660" name="Line 35"/>
            <p:cNvSpPr>
              <a:spLocks noChangeShapeType="1"/>
            </p:cNvSpPr>
            <p:nvPr/>
          </p:nvSpPr>
          <p:spPr bwMode="auto">
            <a:xfrm flipV="1">
              <a:off x="2889250" y="2641600"/>
              <a:ext cx="0" cy="2628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1" name="Line 36"/>
            <p:cNvSpPr>
              <a:spLocks noChangeShapeType="1"/>
            </p:cNvSpPr>
            <p:nvPr/>
          </p:nvSpPr>
          <p:spPr bwMode="auto">
            <a:xfrm>
              <a:off x="2889250" y="5270500"/>
              <a:ext cx="27178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2" name="Line 37"/>
            <p:cNvSpPr>
              <a:spLocks noChangeShapeType="1"/>
            </p:cNvSpPr>
            <p:nvPr/>
          </p:nvSpPr>
          <p:spPr bwMode="auto">
            <a:xfrm flipV="1">
              <a:off x="2901950" y="3856038"/>
              <a:ext cx="2590800" cy="1400175"/>
            </a:xfrm>
            <a:prstGeom prst="line">
              <a:avLst/>
            </a:prstGeom>
            <a:noFill/>
            <a:ln w="2857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3" name="Oval 39"/>
            <p:cNvSpPr>
              <a:spLocks noChangeArrowheads="1"/>
            </p:cNvSpPr>
            <p:nvPr/>
          </p:nvSpPr>
          <p:spPr bwMode="auto">
            <a:xfrm>
              <a:off x="3435350" y="46767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4" name="Oval 40"/>
            <p:cNvSpPr>
              <a:spLocks noChangeArrowheads="1"/>
            </p:cNvSpPr>
            <p:nvPr/>
          </p:nvSpPr>
          <p:spPr bwMode="auto">
            <a:xfrm>
              <a:off x="3714750" y="445293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5" name="Oval 41"/>
            <p:cNvSpPr>
              <a:spLocks noChangeArrowheads="1"/>
            </p:cNvSpPr>
            <p:nvPr/>
          </p:nvSpPr>
          <p:spPr bwMode="auto">
            <a:xfrm>
              <a:off x="3244850" y="496728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6" name="Oval 42"/>
            <p:cNvSpPr>
              <a:spLocks noChangeArrowheads="1"/>
            </p:cNvSpPr>
            <p:nvPr/>
          </p:nvSpPr>
          <p:spPr bwMode="auto">
            <a:xfrm>
              <a:off x="3854450" y="4559300"/>
              <a:ext cx="74613"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7" name="Oval 43"/>
            <p:cNvSpPr>
              <a:spLocks noChangeArrowheads="1"/>
            </p:cNvSpPr>
            <p:nvPr/>
          </p:nvSpPr>
          <p:spPr bwMode="auto">
            <a:xfrm>
              <a:off x="3702050" y="46640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8" name="Oval 44"/>
            <p:cNvSpPr>
              <a:spLocks noChangeArrowheads="1"/>
            </p:cNvSpPr>
            <p:nvPr/>
          </p:nvSpPr>
          <p:spPr bwMode="auto">
            <a:xfrm>
              <a:off x="4273550" y="46513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69" name="Oval 45"/>
            <p:cNvSpPr>
              <a:spLocks noChangeArrowheads="1"/>
            </p:cNvSpPr>
            <p:nvPr/>
          </p:nvSpPr>
          <p:spPr bwMode="auto">
            <a:xfrm>
              <a:off x="4146550" y="49815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0" name="Oval 46"/>
            <p:cNvSpPr>
              <a:spLocks noChangeArrowheads="1"/>
            </p:cNvSpPr>
            <p:nvPr/>
          </p:nvSpPr>
          <p:spPr bwMode="auto">
            <a:xfrm>
              <a:off x="3917950" y="487521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1" name="Oval 47"/>
            <p:cNvSpPr>
              <a:spLocks noChangeArrowheads="1"/>
            </p:cNvSpPr>
            <p:nvPr/>
          </p:nvSpPr>
          <p:spPr bwMode="auto">
            <a:xfrm>
              <a:off x="4108450" y="43338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2" name="Oval 48"/>
            <p:cNvSpPr>
              <a:spLocks noChangeArrowheads="1"/>
            </p:cNvSpPr>
            <p:nvPr/>
          </p:nvSpPr>
          <p:spPr bwMode="auto">
            <a:xfrm>
              <a:off x="4705350" y="445293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3" name="Oval 49"/>
            <p:cNvSpPr>
              <a:spLocks noChangeArrowheads="1"/>
            </p:cNvSpPr>
            <p:nvPr/>
          </p:nvSpPr>
          <p:spPr bwMode="auto">
            <a:xfrm>
              <a:off x="5086350" y="3937000"/>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4" name="Oval 50"/>
            <p:cNvSpPr>
              <a:spLocks noChangeArrowheads="1"/>
            </p:cNvSpPr>
            <p:nvPr/>
          </p:nvSpPr>
          <p:spPr bwMode="auto">
            <a:xfrm>
              <a:off x="3549650" y="50069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5" name="Oval 51"/>
            <p:cNvSpPr>
              <a:spLocks noChangeArrowheads="1"/>
            </p:cNvSpPr>
            <p:nvPr/>
          </p:nvSpPr>
          <p:spPr bwMode="auto">
            <a:xfrm>
              <a:off x="4375150" y="430688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6" name="Oval 52"/>
            <p:cNvSpPr>
              <a:spLocks noChangeArrowheads="1"/>
            </p:cNvSpPr>
            <p:nvPr/>
          </p:nvSpPr>
          <p:spPr bwMode="auto">
            <a:xfrm>
              <a:off x="4654550" y="40163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7" name="Oval 53"/>
            <p:cNvSpPr>
              <a:spLocks noChangeArrowheads="1"/>
            </p:cNvSpPr>
            <p:nvPr/>
          </p:nvSpPr>
          <p:spPr bwMode="auto">
            <a:xfrm>
              <a:off x="3892550" y="43465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8" name="Oval 54"/>
            <p:cNvSpPr>
              <a:spLocks noChangeArrowheads="1"/>
            </p:cNvSpPr>
            <p:nvPr/>
          </p:nvSpPr>
          <p:spPr bwMode="auto">
            <a:xfrm>
              <a:off x="4502150" y="4149725"/>
              <a:ext cx="74613"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79" name="Oval 55"/>
            <p:cNvSpPr>
              <a:spLocks noChangeArrowheads="1"/>
            </p:cNvSpPr>
            <p:nvPr/>
          </p:nvSpPr>
          <p:spPr bwMode="auto">
            <a:xfrm>
              <a:off x="4616450" y="469106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80" name="Freeform 56"/>
            <p:cNvSpPr>
              <a:spLocks/>
            </p:cNvSpPr>
            <p:nvPr/>
          </p:nvSpPr>
          <p:spPr bwMode="auto">
            <a:xfrm>
              <a:off x="3060700" y="3824288"/>
              <a:ext cx="2312988" cy="1597025"/>
            </a:xfrm>
            <a:custGeom>
              <a:avLst/>
              <a:gdLst>
                <a:gd name="T0" fmla="*/ 2147483646 w 1457"/>
                <a:gd name="T1" fmla="*/ 2147483646 h 968"/>
                <a:gd name="T2" fmla="*/ 2147483646 w 1457"/>
                <a:gd name="T3" fmla="*/ 2147483646 h 968"/>
                <a:gd name="T4" fmla="*/ 2147483646 w 1457"/>
                <a:gd name="T5" fmla="*/ 2147483646 h 968"/>
                <a:gd name="T6" fmla="*/ 2147483646 w 1457"/>
                <a:gd name="T7" fmla="*/ 2147483646 h 968"/>
                <a:gd name="T8" fmla="*/ 2147483646 w 1457"/>
                <a:gd name="T9" fmla="*/ 2147483646 h 968"/>
                <a:gd name="T10" fmla="*/ 2147483646 w 1457"/>
                <a:gd name="T11" fmla="*/ 2147483646 h 968"/>
                <a:gd name="T12" fmla="*/ 2147483646 w 1457"/>
                <a:gd name="T13" fmla="*/ 2147483646 h 968"/>
                <a:gd name="T14" fmla="*/ 2147483646 w 1457"/>
                <a:gd name="T15" fmla="*/ 2147483646 h 9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cap="flat" cmpd="sng">
              <a:solidFill>
                <a:srgbClr val="FF00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81" name="Oval 57"/>
            <p:cNvSpPr>
              <a:spLocks noChangeArrowheads="1"/>
            </p:cNvSpPr>
            <p:nvPr/>
          </p:nvSpPr>
          <p:spPr bwMode="auto">
            <a:xfrm>
              <a:off x="3371850" y="519271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0682" name="Text Box 61"/>
            <p:cNvSpPr txBox="1">
              <a:spLocks noChangeArrowheads="1"/>
            </p:cNvSpPr>
            <p:nvPr/>
          </p:nvSpPr>
          <p:spPr bwMode="auto">
            <a:xfrm>
              <a:off x="2378075" y="2590800"/>
              <a:ext cx="43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x</a:t>
              </a:r>
              <a:r>
                <a:rPr lang="en-US" altLang="en-US" sz="2400" b="0" baseline="-25000">
                  <a:latin typeface="Times New Roman" panose="02020603050405020304" pitchFamily="18" charset="0"/>
                </a:rPr>
                <a:t>2</a:t>
              </a:r>
            </a:p>
          </p:txBody>
        </p:sp>
        <p:sp>
          <p:nvSpPr>
            <p:cNvPr id="70683" name="Text Box 62"/>
            <p:cNvSpPr txBox="1">
              <a:spLocks noChangeArrowheads="1"/>
            </p:cNvSpPr>
            <p:nvPr/>
          </p:nvSpPr>
          <p:spPr bwMode="auto">
            <a:xfrm>
              <a:off x="5486400" y="5334000"/>
              <a:ext cx="43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x</a:t>
              </a:r>
              <a:r>
                <a:rPr lang="en-US" altLang="en-US" sz="2400" b="0" baseline="-25000">
                  <a:latin typeface="Times New Roman" panose="02020603050405020304" pitchFamily="18" charset="0"/>
                </a:rPr>
                <a:t>1</a:t>
              </a:r>
            </a:p>
          </p:txBody>
        </p:sp>
        <p:sp>
          <p:nvSpPr>
            <p:cNvPr id="70684" name="Text Box 63"/>
            <p:cNvSpPr txBox="1">
              <a:spLocks noChangeArrowheads="1"/>
            </p:cNvSpPr>
            <p:nvPr/>
          </p:nvSpPr>
          <p:spPr bwMode="auto">
            <a:xfrm>
              <a:off x="5562600" y="3505200"/>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e</a:t>
              </a:r>
              <a:endParaRPr lang="en-US" altLang="en-US" sz="2400" b="0" baseline="-25000">
                <a:latin typeface="Times New Roman" panose="02020603050405020304" pitchFamily="18" charset="0"/>
              </a:endParaRPr>
            </a:p>
          </p:txBody>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263" y="3429887"/>
            <a:ext cx="2182813" cy="2182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2"/>
          <p:cNvSpPr>
            <a:spLocks noGrp="1" noChangeArrowheads="1"/>
          </p:cNvSpPr>
          <p:nvPr>
            <p:ph type="title"/>
          </p:nvPr>
        </p:nvSpPr>
        <p:spPr/>
        <p:txBody>
          <a:bodyPr/>
          <a:lstStyle/>
          <a:p>
            <a:r>
              <a:rPr lang="en-US" altLang="en-US" smtClean="0"/>
              <a:t>Dimensionality Reduction: PCA</a:t>
            </a:r>
          </a:p>
        </p:txBody>
      </p:sp>
      <p:sp>
        <p:nvSpPr>
          <p:cNvPr id="71683" name="Rectangle 33"/>
          <p:cNvSpPr>
            <a:spLocks noGrp="1" noChangeArrowheads="1"/>
          </p:cNvSpPr>
          <p:nvPr>
            <p:ph type="body" idx="1"/>
          </p:nvPr>
        </p:nvSpPr>
        <p:spPr/>
        <p:txBody>
          <a:bodyPr/>
          <a:lstStyle/>
          <a:p>
            <a:r>
              <a:rPr lang="en-US" altLang="en-US" dirty="0" smtClean="0"/>
              <a:t>Find the eigenvectors of the covariance matrix</a:t>
            </a:r>
          </a:p>
          <a:p>
            <a:r>
              <a:rPr lang="en-US" altLang="en-US" dirty="0" smtClean="0"/>
              <a:t>The eigenvectors define the new space</a:t>
            </a:r>
          </a:p>
          <a:p>
            <a:r>
              <a:rPr lang="en-US" altLang="en-US" dirty="0"/>
              <a:t>http://setosa.io/ev/principal-component-analysis/</a:t>
            </a:r>
            <a:endParaRPr lang="en-US" altLang="en-US" dirty="0" smtClean="0"/>
          </a:p>
        </p:txBody>
      </p:sp>
      <p:grpSp>
        <p:nvGrpSpPr>
          <p:cNvPr id="2" name="Group 1"/>
          <p:cNvGrpSpPr/>
          <p:nvPr/>
        </p:nvGrpSpPr>
        <p:grpSpPr>
          <a:xfrm>
            <a:off x="762000" y="3048000"/>
            <a:ext cx="3546475" cy="3200400"/>
            <a:chOff x="2378075" y="3048000"/>
            <a:chExt cx="3546475" cy="3200400"/>
          </a:xfrm>
        </p:grpSpPr>
        <p:sp>
          <p:nvSpPr>
            <p:cNvPr id="71684" name="Line 34"/>
            <p:cNvSpPr>
              <a:spLocks noChangeShapeType="1"/>
            </p:cNvSpPr>
            <p:nvPr/>
          </p:nvSpPr>
          <p:spPr bwMode="auto">
            <a:xfrm flipV="1">
              <a:off x="2889250" y="3098800"/>
              <a:ext cx="0" cy="2628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5" name="Line 35"/>
            <p:cNvSpPr>
              <a:spLocks noChangeShapeType="1"/>
            </p:cNvSpPr>
            <p:nvPr/>
          </p:nvSpPr>
          <p:spPr bwMode="auto">
            <a:xfrm>
              <a:off x="2889250" y="5727700"/>
              <a:ext cx="27178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6" name="Line 36"/>
            <p:cNvSpPr>
              <a:spLocks noChangeShapeType="1"/>
            </p:cNvSpPr>
            <p:nvPr/>
          </p:nvSpPr>
          <p:spPr bwMode="auto">
            <a:xfrm flipV="1">
              <a:off x="2901950" y="4313238"/>
              <a:ext cx="2590800" cy="1400175"/>
            </a:xfrm>
            <a:prstGeom prst="line">
              <a:avLst/>
            </a:prstGeom>
            <a:noFill/>
            <a:ln w="2857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7" name="Oval 37"/>
            <p:cNvSpPr>
              <a:spLocks noChangeArrowheads="1"/>
            </p:cNvSpPr>
            <p:nvPr/>
          </p:nvSpPr>
          <p:spPr bwMode="auto">
            <a:xfrm>
              <a:off x="3435350" y="51339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88" name="Oval 38"/>
            <p:cNvSpPr>
              <a:spLocks noChangeArrowheads="1"/>
            </p:cNvSpPr>
            <p:nvPr/>
          </p:nvSpPr>
          <p:spPr bwMode="auto">
            <a:xfrm>
              <a:off x="3714750" y="491013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89" name="Oval 39"/>
            <p:cNvSpPr>
              <a:spLocks noChangeArrowheads="1"/>
            </p:cNvSpPr>
            <p:nvPr/>
          </p:nvSpPr>
          <p:spPr bwMode="auto">
            <a:xfrm>
              <a:off x="3244850" y="542448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0" name="Oval 40"/>
            <p:cNvSpPr>
              <a:spLocks noChangeArrowheads="1"/>
            </p:cNvSpPr>
            <p:nvPr/>
          </p:nvSpPr>
          <p:spPr bwMode="auto">
            <a:xfrm>
              <a:off x="3854450" y="5016500"/>
              <a:ext cx="74613"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1" name="Oval 41"/>
            <p:cNvSpPr>
              <a:spLocks noChangeArrowheads="1"/>
            </p:cNvSpPr>
            <p:nvPr/>
          </p:nvSpPr>
          <p:spPr bwMode="auto">
            <a:xfrm>
              <a:off x="3702050" y="51212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2" name="Oval 42"/>
            <p:cNvSpPr>
              <a:spLocks noChangeArrowheads="1"/>
            </p:cNvSpPr>
            <p:nvPr/>
          </p:nvSpPr>
          <p:spPr bwMode="auto">
            <a:xfrm>
              <a:off x="4273550" y="51085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3" name="Oval 43"/>
            <p:cNvSpPr>
              <a:spLocks noChangeArrowheads="1"/>
            </p:cNvSpPr>
            <p:nvPr/>
          </p:nvSpPr>
          <p:spPr bwMode="auto">
            <a:xfrm>
              <a:off x="4146550" y="54387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4" name="Oval 44"/>
            <p:cNvSpPr>
              <a:spLocks noChangeArrowheads="1"/>
            </p:cNvSpPr>
            <p:nvPr/>
          </p:nvSpPr>
          <p:spPr bwMode="auto">
            <a:xfrm>
              <a:off x="3917950" y="533241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5" name="Oval 45"/>
            <p:cNvSpPr>
              <a:spLocks noChangeArrowheads="1"/>
            </p:cNvSpPr>
            <p:nvPr/>
          </p:nvSpPr>
          <p:spPr bwMode="auto">
            <a:xfrm>
              <a:off x="4108450" y="47910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6" name="Oval 46"/>
            <p:cNvSpPr>
              <a:spLocks noChangeArrowheads="1"/>
            </p:cNvSpPr>
            <p:nvPr/>
          </p:nvSpPr>
          <p:spPr bwMode="auto">
            <a:xfrm>
              <a:off x="4705350" y="491013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7" name="Oval 47"/>
            <p:cNvSpPr>
              <a:spLocks noChangeArrowheads="1"/>
            </p:cNvSpPr>
            <p:nvPr/>
          </p:nvSpPr>
          <p:spPr bwMode="auto">
            <a:xfrm>
              <a:off x="5086350" y="4394200"/>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8" name="Oval 48"/>
            <p:cNvSpPr>
              <a:spLocks noChangeArrowheads="1"/>
            </p:cNvSpPr>
            <p:nvPr/>
          </p:nvSpPr>
          <p:spPr bwMode="auto">
            <a:xfrm>
              <a:off x="3549650" y="54641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699" name="Oval 49"/>
            <p:cNvSpPr>
              <a:spLocks noChangeArrowheads="1"/>
            </p:cNvSpPr>
            <p:nvPr/>
          </p:nvSpPr>
          <p:spPr bwMode="auto">
            <a:xfrm>
              <a:off x="4375150" y="4764088"/>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0" name="Oval 50"/>
            <p:cNvSpPr>
              <a:spLocks noChangeArrowheads="1"/>
            </p:cNvSpPr>
            <p:nvPr/>
          </p:nvSpPr>
          <p:spPr bwMode="auto">
            <a:xfrm>
              <a:off x="4654550" y="44735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1" name="Oval 51"/>
            <p:cNvSpPr>
              <a:spLocks noChangeArrowheads="1"/>
            </p:cNvSpPr>
            <p:nvPr/>
          </p:nvSpPr>
          <p:spPr bwMode="auto">
            <a:xfrm>
              <a:off x="3892550" y="4803775"/>
              <a:ext cx="74613" cy="7778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2" name="Oval 52"/>
            <p:cNvSpPr>
              <a:spLocks noChangeArrowheads="1"/>
            </p:cNvSpPr>
            <p:nvPr/>
          </p:nvSpPr>
          <p:spPr bwMode="auto">
            <a:xfrm>
              <a:off x="4502150" y="4606925"/>
              <a:ext cx="74613"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3" name="Oval 53"/>
            <p:cNvSpPr>
              <a:spLocks noChangeArrowheads="1"/>
            </p:cNvSpPr>
            <p:nvPr/>
          </p:nvSpPr>
          <p:spPr bwMode="auto">
            <a:xfrm>
              <a:off x="4616450" y="514826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4" name="Freeform 54"/>
            <p:cNvSpPr>
              <a:spLocks/>
            </p:cNvSpPr>
            <p:nvPr/>
          </p:nvSpPr>
          <p:spPr bwMode="auto">
            <a:xfrm>
              <a:off x="3060700" y="4281488"/>
              <a:ext cx="2312988" cy="1597025"/>
            </a:xfrm>
            <a:custGeom>
              <a:avLst/>
              <a:gdLst>
                <a:gd name="T0" fmla="*/ 2147483646 w 1457"/>
                <a:gd name="T1" fmla="*/ 2147483646 h 968"/>
                <a:gd name="T2" fmla="*/ 2147483646 w 1457"/>
                <a:gd name="T3" fmla="*/ 2147483646 h 968"/>
                <a:gd name="T4" fmla="*/ 2147483646 w 1457"/>
                <a:gd name="T5" fmla="*/ 2147483646 h 968"/>
                <a:gd name="T6" fmla="*/ 2147483646 w 1457"/>
                <a:gd name="T7" fmla="*/ 2147483646 h 968"/>
                <a:gd name="T8" fmla="*/ 2147483646 w 1457"/>
                <a:gd name="T9" fmla="*/ 2147483646 h 968"/>
                <a:gd name="T10" fmla="*/ 2147483646 w 1457"/>
                <a:gd name="T11" fmla="*/ 2147483646 h 968"/>
                <a:gd name="T12" fmla="*/ 2147483646 w 1457"/>
                <a:gd name="T13" fmla="*/ 2147483646 h 968"/>
                <a:gd name="T14" fmla="*/ 2147483646 w 1457"/>
                <a:gd name="T15" fmla="*/ 2147483646 h 9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cap="flat" cmpd="sng">
              <a:solidFill>
                <a:srgbClr val="FF00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5" name="Oval 55"/>
            <p:cNvSpPr>
              <a:spLocks noChangeArrowheads="1"/>
            </p:cNvSpPr>
            <p:nvPr/>
          </p:nvSpPr>
          <p:spPr bwMode="auto">
            <a:xfrm>
              <a:off x="3371850" y="5649913"/>
              <a:ext cx="74613" cy="77787"/>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1706" name="Text Box 56"/>
            <p:cNvSpPr txBox="1">
              <a:spLocks noChangeArrowheads="1"/>
            </p:cNvSpPr>
            <p:nvPr/>
          </p:nvSpPr>
          <p:spPr bwMode="auto">
            <a:xfrm>
              <a:off x="2378075" y="3048000"/>
              <a:ext cx="43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x</a:t>
              </a:r>
              <a:r>
                <a:rPr lang="en-US" altLang="en-US" sz="2400" b="0" baseline="-25000">
                  <a:latin typeface="Times New Roman" panose="02020603050405020304" pitchFamily="18" charset="0"/>
                </a:rPr>
                <a:t>2</a:t>
              </a:r>
            </a:p>
          </p:txBody>
        </p:sp>
        <p:sp>
          <p:nvSpPr>
            <p:cNvPr id="71707" name="Text Box 57"/>
            <p:cNvSpPr txBox="1">
              <a:spLocks noChangeArrowheads="1"/>
            </p:cNvSpPr>
            <p:nvPr/>
          </p:nvSpPr>
          <p:spPr bwMode="auto">
            <a:xfrm>
              <a:off x="5486400" y="5791200"/>
              <a:ext cx="43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x</a:t>
              </a:r>
              <a:r>
                <a:rPr lang="en-US" altLang="en-US" sz="2400" b="0" baseline="-25000">
                  <a:latin typeface="Times New Roman" panose="02020603050405020304" pitchFamily="18" charset="0"/>
                </a:rPr>
                <a:t>1</a:t>
              </a:r>
            </a:p>
          </p:txBody>
        </p:sp>
        <p:sp>
          <p:nvSpPr>
            <p:cNvPr id="71708" name="Text Box 58"/>
            <p:cNvSpPr txBox="1">
              <a:spLocks noChangeArrowheads="1"/>
            </p:cNvSpPr>
            <p:nvPr/>
          </p:nvSpPr>
          <p:spPr bwMode="auto">
            <a:xfrm>
              <a:off x="5562600" y="3962400"/>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2400" b="0">
                  <a:latin typeface="Times New Roman" panose="02020603050405020304" pitchFamily="18" charset="0"/>
                </a:rPr>
                <a:t>e</a:t>
              </a:r>
              <a:endParaRPr lang="en-US" altLang="en-US" sz="2400" b="0" baseline="-25000">
                <a:latin typeface="Times New Roman" panose="02020603050405020304" pitchFamily="18" charset="0"/>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887" y="3354668"/>
            <a:ext cx="2182813" cy="218281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ltLang="en-US" dirty="0"/>
              <a:t>eigenvectors</a:t>
            </a:r>
            <a:endParaRPr lang="en-US" dirty="0"/>
          </a:p>
        </p:txBody>
      </p:sp>
      <p:pic>
        <p:nvPicPr>
          <p:cNvPr id="4" name="Picture 3"/>
          <p:cNvPicPr>
            <a:picLocks noChangeAspect="1"/>
          </p:cNvPicPr>
          <p:nvPr/>
        </p:nvPicPr>
        <p:blipFill rotWithShape="1">
          <a:blip r:embed="rId2"/>
          <a:srcRect l="17789" t="17708" r="3148" b="28125"/>
          <a:stretch/>
        </p:blipFill>
        <p:spPr>
          <a:xfrm>
            <a:off x="465747" y="1143000"/>
            <a:ext cx="8110905" cy="3124200"/>
          </a:xfrm>
          <a:prstGeom prst="rect">
            <a:avLst/>
          </a:prstGeom>
        </p:spPr>
      </p:pic>
      <p:pic>
        <p:nvPicPr>
          <p:cNvPr id="5" name="Picture 4"/>
          <p:cNvPicPr>
            <a:picLocks noChangeAspect="1"/>
          </p:cNvPicPr>
          <p:nvPr/>
        </p:nvPicPr>
        <p:blipFill>
          <a:blip r:embed="rId3"/>
          <a:stretch>
            <a:fillRect/>
          </a:stretch>
        </p:blipFill>
        <p:spPr>
          <a:xfrm>
            <a:off x="2311399" y="4572000"/>
            <a:ext cx="4419600" cy="204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74666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title"/>
          </p:nvPr>
        </p:nvSpPr>
        <p:spPr/>
        <p:txBody>
          <a:bodyPr/>
          <a:lstStyle/>
          <a:p>
            <a:r>
              <a:rPr lang="en-CA" altLang="zh-CN" dirty="0" smtClean="0">
                <a:ea typeface="SimSun" panose="02010600030101010101" pitchFamily="2" charset="-122"/>
              </a:rPr>
              <a:t>Dimensionality Reduction: </a:t>
            </a:r>
            <a:r>
              <a:rPr lang="en-CA" altLang="zh-CN" dirty="0" err="1" smtClean="0">
                <a:ea typeface="SimSun" panose="02010600030101010101" pitchFamily="2" charset="-122"/>
              </a:rPr>
              <a:t>ISOMAP</a:t>
            </a:r>
            <a:endParaRPr lang="en-US" altLang="en-US" dirty="0" smtClean="0"/>
          </a:p>
        </p:txBody>
      </p:sp>
      <p:sp>
        <p:nvSpPr>
          <p:cNvPr id="72707" name="Rectangle 8"/>
          <p:cNvSpPr>
            <a:spLocks noGrp="1" noChangeArrowheads="1"/>
          </p:cNvSpPr>
          <p:nvPr>
            <p:ph type="body" idx="1"/>
          </p:nvPr>
        </p:nvSpPr>
        <p:spPr>
          <a:xfrm>
            <a:off x="411163" y="4724400"/>
            <a:ext cx="8318500" cy="1600200"/>
          </a:xfrm>
        </p:spPr>
        <p:txBody>
          <a:bodyPr/>
          <a:lstStyle/>
          <a:p>
            <a:r>
              <a:rPr lang="en-CA" altLang="zh-CN" sz="2400" smtClean="0">
                <a:ea typeface="SimSun" panose="02010600030101010101" pitchFamily="2" charset="-122"/>
              </a:rPr>
              <a:t>Construct a neighbourhood graph</a:t>
            </a:r>
          </a:p>
          <a:p>
            <a:r>
              <a:rPr lang="en-CA" altLang="zh-CN" sz="2400" smtClean="0">
                <a:ea typeface="SimSun" panose="02010600030101010101" pitchFamily="2" charset="-122"/>
              </a:rPr>
              <a:t>For each pair of points in the graph, compute the shortest path distances – geodesic distances</a:t>
            </a:r>
          </a:p>
        </p:txBody>
      </p:sp>
      <p:sp>
        <p:nvSpPr>
          <p:cNvPr id="72708" name="Rectangle 6"/>
          <p:cNvSpPr>
            <a:spLocks noChangeArrowheads="1"/>
          </p:cNvSpPr>
          <p:nvPr/>
        </p:nvSpPr>
        <p:spPr bwMode="auto">
          <a:xfrm>
            <a:off x="685800" y="1219200"/>
            <a:ext cx="3505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hangingPunct="1">
              <a:spcBef>
                <a:spcPct val="20000"/>
              </a:spcBef>
              <a:spcAft>
                <a:spcPct val="0"/>
              </a:spcAft>
              <a:buClrTx/>
              <a:buSzTx/>
              <a:buFontTx/>
              <a:buNone/>
            </a:pPr>
            <a:r>
              <a:rPr lang="en-US" altLang="en-US" sz="2400" b="0">
                <a:latin typeface="Times New Roman" panose="02020603050405020304" pitchFamily="18" charset="0"/>
              </a:rPr>
              <a:t>By: Tenenbaum, de Silva, Langford (2000)</a:t>
            </a:r>
          </a:p>
        </p:txBody>
      </p:sp>
      <p:pic>
        <p:nvPicPr>
          <p:cNvPr id="7270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95400"/>
            <a:ext cx="3810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6577"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6578"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6579"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658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6581"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13" y="1447800"/>
            <a:ext cx="6300787" cy="472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6" name="Rectangle 2"/>
          <p:cNvSpPr>
            <a:spLocks noGrp="1" noChangeArrowheads="1"/>
          </p:cNvSpPr>
          <p:nvPr>
            <p:ph type="title"/>
          </p:nvPr>
        </p:nvSpPr>
        <p:spPr/>
        <p:txBody>
          <a:bodyPr/>
          <a:lstStyle/>
          <a:p>
            <a:r>
              <a:rPr lang="en-US" altLang="en-US" smtClean="0"/>
              <a:t>Dimensionality Reduction: PCA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765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765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765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765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76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Grp="1" noChangeArrowheads="1"/>
          </p:cNvSpPr>
          <p:nvPr>
            <p:ph type="title"/>
          </p:nvPr>
        </p:nvSpPr>
        <p:spPr/>
        <p:txBody>
          <a:bodyPr/>
          <a:lstStyle/>
          <a:p>
            <a:r>
              <a:rPr lang="en-US" altLang="en-US" smtClean="0"/>
              <a:t>Feature Subset Selection</a:t>
            </a:r>
          </a:p>
        </p:txBody>
      </p:sp>
      <p:sp>
        <p:nvSpPr>
          <p:cNvPr id="74755" name="Rectangle 7"/>
          <p:cNvSpPr>
            <a:spLocks noGrp="1" noChangeArrowheads="1"/>
          </p:cNvSpPr>
          <p:nvPr>
            <p:ph type="body" idx="1"/>
          </p:nvPr>
        </p:nvSpPr>
        <p:spPr/>
        <p:txBody>
          <a:bodyPr/>
          <a:lstStyle/>
          <a:p>
            <a:pPr>
              <a:lnSpc>
                <a:spcPct val="90000"/>
              </a:lnSpc>
            </a:pPr>
            <a:r>
              <a:rPr lang="en-US" altLang="en-US" sz="2400" dirty="0" smtClean="0"/>
              <a:t>Another way to reduce dimensionality of data</a:t>
            </a:r>
          </a:p>
          <a:p>
            <a:pPr>
              <a:lnSpc>
                <a:spcPct val="90000"/>
              </a:lnSpc>
            </a:pPr>
            <a:r>
              <a:rPr lang="en-US" sz="2400" b="1" dirty="0"/>
              <a:t>Redundant</a:t>
            </a:r>
            <a:r>
              <a:rPr lang="en-US" sz="2400" dirty="0"/>
              <a:t> and </a:t>
            </a:r>
            <a:r>
              <a:rPr lang="en-US" sz="2400" b="1" dirty="0"/>
              <a:t>irrelevant</a:t>
            </a:r>
            <a:r>
              <a:rPr lang="en-US" sz="2400" dirty="0"/>
              <a:t> features can reduce</a:t>
            </a:r>
            <a:br>
              <a:rPr lang="en-US" sz="2400" dirty="0"/>
            </a:br>
            <a:r>
              <a:rPr lang="en-US" sz="2400" dirty="0" smtClean="0"/>
              <a:t>classification accuracy </a:t>
            </a:r>
            <a:r>
              <a:rPr lang="en-US" sz="2400" dirty="0"/>
              <a:t>and the quality of the clusters that are found. </a:t>
            </a:r>
            <a:endParaRPr lang="en-US" altLang="en-US" sz="2400" dirty="0" smtClean="0"/>
          </a:p>
          <a:p>
            <a:pPr>
              <a:lnSpc>
                <a:spcPct val="90000"/>
              </a:lnSpc>
            </a:pPr>
            <a:r>
              <a:rPr lang="en-US" altLang="en-US" sz="2400" dirty="0" smtClean="0">
                <a:solidFill>
                  <a:srgbClr val="FF0000"/>
                </a:solidFill>
              </a:rPr>
              <a:t>Redundant</a:t>
            </a:r>
            <a:r>
              <a:rPr lang="en-US" altLang="en-US" sz="2400" dirty="0" smtClean="0"/>
              <a:t> features/attributes </a:t>
            </a:r>
          </a:p>
          <a:p>
            <a:pPr lvl="1">
              <a:lnSpc>
                <a:spcPct val="90000"/>
              </a:lnSpc>
            </a:pPr>
            <a:r>
              <a:rPr lang="en-US" altLang="en-US" sz="2000" dirty="0" smtClean="0"/>
              <a:t>duplicate much or all of the information contained in one or more other attributes</a:t>
            </a:r>
          </a:p>
          <a:p>
            <a:pPr lvl="1">
              <a:lnSpc>
                <a:spcPct val="90000"/>
              </a:lnSpc>
            </a:pPr>
            <a:r>
              <a:rPr lang="en-US" altLang="en-US" sz="2000" dirty="0" smtClean="0"/>
              <a:t>Example: purchase price of a product and the amount of sales tax paid</a:t>
            </a:r>
          </a:p>
          <a:p>
            <a:pPr lvl="4">
              <a:lnSpc>
                <a:spcPct val="90000"/>
              </a:lnSpc>
            </a:pPr>
            <a:endParaRPr lang="en-US" altLang="en-US" sz="1800" dirty="0" smtClean="0"/>
          </a:p>
          <a:p>
            <a:pPr>
              <a:lnSpc>
                <a:spcPct val="90000"/>
              </a:lnSpc>
            </a:pPr>
            <a:r>
              <a:rPr lang="en-US" altLang="en-US" sz="2400" dirty="0" smtClean="0">
                <a:solidFill>
                  <a:srgbClr val="FF0000"/>
                </a:solidFill>
              </a:rPr>
              <a:t>Irrelevant</a:t>
            </a:r>
            <a:r>
              <a:rPr lang="en-US" altLang="en-US" sz="2400" dirty="0" smtClean="0"/>
              <a:t> features/attributes</a:t>
            </a:r>
          </a:p>
          <a:p>
            <a:pPr lvl="1">
              <a:lnSpc>
                <a:spcPct val="90000"/>
              </a:lnSpc>
            </a:pPr>
            <a:r>
              <a:rPr lang="en-US" altLang="en-US" sz="2000" dirty="0" smtClean="0"/>
              <a:t>contain no information that is useful for the data mining task at hand</a:t>
            </a:r>
          </a:p>
          <a:p>
            <a:pPr lvl="1">
              <a:lnSpc>
                <a:spcPct val="90000"/>
              </a:lnSpc>
            </a:pPr>
            <a:r>
              <a:rPr lang="en-US" altLang="en-US" sz="2000" dirty="0" smtClean="0"/>
              <a:t>Example: students' ID is often irrelevant to the task of predicting students' GPA</a:t>
            </a:r>
          </a:p>
        </p:txBody>
      </p:sp>
      <p:sp>
        <p:nvSpPr>
          <p:cNvPr id="74756" name="Text Box 4"/>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74757" name="Rectangle 5"/>
          <p:cNvSpPr>
            <a:spLocks noChangeArrowheads="1"/>
          </p:cNvSpPr>
          <p:nvPr/>
        </p:nvSpPr>
        <p:spPr bwMode="auto">
          <a:xfrm>
            <a:off x="1717675" y="5984875"/>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t>Feature Subset Selection</a:t>
            </a:r>
          </a:p>
        </p:txBody>
      </p:sp>
      <p:sp>
        <p:nvSpPr>
          <p:cNvPr id="76803" name="Rectangle 3"/>
          <p:cNvSpPr>
            <a:spLocks noGrp="1" noChangeArrowheads="1"/>
          </p:cNvSpPr>
          <p:nvPr>
            <p:ph type="body" idx="1"/>
          </p:nvPr>
        </p:nvSpPr>
        <p:spPr>
          <a:xfrm>
            <a:off x="411163" y="1143000"/>
            <a:ext cx="8580437" cy="5181600"/>
          </a:xfrm>
        </p:spPr>
        <p:txBody>
          <a:bodyPr/>
          <a:lstStyle/>
          <a:p>
            <a:r>
              <a:rPr lang="en-US" altLang="en-US" sz="2400" dirty="0" smtClean="0"/>
              <a:t>Techniques:</a:t>
            </a:r>
          </a:p>
          <a:p>
            <a:pPr lvl="1"/>
            <a:r>
              <a:rPr lang="en-US" altLang="en-US" sz="2000" dirty="0" smtClean="0"/>
              <a:t>Brute-force approach:</a:t>
            </a:r>
          </a:p>
          <a:p>
            <a:pPr lvl="2"/>
            <a:r>
              <a:rPr lang="en-US" altLang="en-US" sz="1800" dirty="0" smtClean="0"/>
              <a:t>Try all possible feature subsets as input to data mining algorithm</a:t>
            </a:r>
          </a:p>
          <a:p>
            <a:pPr lvl="1"/>
            <a:r>
              <a:rPr lang="en-US" altLang="en-US" sz="2000" dirty="0" smtClean="0"/>
              <a:t>Embedded approaches:</a:t>
            </a:r>
          </a:p>
          <a:p>
            <a:pPr lvl="2"/>
            <a:r>
              <a:rPr lang="en-US" altLang="en-US" sz="1800" dirty="0" smtClean="0"/>
              <a:t> Feature selection occurs naturally as part of the data mining algorithm. T</a:t>
            </a:r>
            <a:r>
              <a:rPr lang="en-US" sz="1800" dirty="0" smtClean="0"/>
              <a:t>he </a:t>
            </a:r>
            <a:r>
              <a:rPr lang="en-US" sz="1800" dirty="0"/>
              <a:t>algorithm itself </a:t>
            </a:r>
            <a:r>
              <a:rPr lang="en-US" sz="1800" dirty="0" smtClean="0"/>
              <a:t>decides which </a:t>
            </a:r>
            <a:r>
              <a:rPr lang="en-US" sz="1800" dirty="0"/>
              <a:t>attributes to use </a:t>
            </a:r>
            <a:r>
              <a:rPr lang="en-US" sz="1800" dirty="0" smtClean="0"/>
              <a:t>and which to ignore</a:t>
            </a:r>
            <a:r>
              <a:rPr lang="en-US" sz="1800" dirty="0"/>
              <a:t>. </a:t>
            </a:r>
            <a:endParaRPr lang="en-US" altLang="en-US" sz="1800" dirty="0" smtClean="0"/>
          </a:p>
          <a:p>
            <a:pPr lvl="1"/>
            <a:r>
              <a:rPr lang="en-US" altLang="en-US" sz="2000" dirty="0" smtClean="0"/>
              <a:t>Filter approaches:</a:t>
            </a:r>
          </a:p>
          <a:p>
            <a:pPr lvl="2"/>
            <a:r>
              <a:rPr lang="en-US" altLang="en-US" sz="1800" dirty="0" smtClean="0"/>
              <a:t> Features are selected before data mining algorithm is run. </a:t>
            </a:r>
            <a:r>
              <a:rPr lang="en-US" sz="1800" dirty="0"/>
              <a:t>For</a:t>
            </a:r>
            <a:br>
              <a:rPr lang="en-US" sz="1800" dirty="0"/>
            </a:br>
            <a:r>
              <a:rPr lang="en-US" sz="1800" dirty="0"/>
              <a:t>example</a:t>
            </a:r>
            <a:r>
              <a:rPr lang="en-US" sz="1800" dirty="0" smtClean="0"/>
              <a:t>, we </a:t>
            </a:r>
            <a:r>
              <a:rPr lang="en-US" sz="1800" dirty="0"/>
              <a:t>might </a:t>
            </a:r>
            <a:r>
              <a:rPr lang="en-US" sz="1800" dirty="0" smtClean="0"/>
              <a:t>select sets of </a:t>
            </a:r>
            <a:r>
              <a:rPr lang="en-US" sz="1800" dirty="0"/>
              <a:t>attributes </a:t>
            </a:r>
            <a:r>
              <a:rPr lang="en-US" sz="1800" dirty="0" smtClean="0"/>
              <a:t>whose pairwise correlation </a:t>
            </a:r>
            <a:r>
              <a:rPr lang="en-US" sz="1800" dirty="0"/>
              <a:t>is as </a:t>
            </a:r>
            <a:r>
              <a:rPr lang="en-US" sz="1800" dirty="0" smtClean="0"/>
              <a:t>low as </a:t>
            </a:r>
            <a:r>
              <a:rPr lang="en-US" sz="1800" dirty="0"/>
              <a:t>possible</a:t>
            </a:r>
            <a:r>
              <a:rPr lang="en-US" sz="1800" dirty="0" smtClean="0"/>
              <a:t>.</a:t>
            </a:r>
            <a:endParaRPr lang="en-US" altLang="en-US" sz="1800" dirty="0" smtClean="0"/>
          </a:p>
          <a:p>
            <a:pPr lvl="1"/>
            <a:r>
              <a:rPr lang="en-US" altLang="en-US" sz="2000" dirty="0" smtClean="0"/>
              <a:t>Wrapper approaches:</a:t>
            </a:r>
          </a:p>
          <a:p>
            <a:pPr lvl="2"/>
            <a:r>
              <a:rPr lang="en-US" altLang="en-US" sz="1800" dirty="0" smtClean="0"/>
              <a:t> Use the data mining algorithm as a black box to find best subset of attributes.</a:t>
            </a:r>
          </a:p>
          <a:p>
            <a:pPr lvl="2"/>
            <a:r>
              <a:rPr lang="en-US" sz="1800" dirty="0"/>
              <a:t>In the wrapper approach the attribute </a:t>
            </a:r>
            <a:r>
              <a:rPr lang="en-US" sz="1800" dirty="0" smtClean="0"/>
              <a:t>selection method </a:t>
            </a:r>
            <a:r>
              <a:rPr lang="en-US" sz="1800" dirty="0"/>
              <a:t>uses the result of the data mining </a:t>
            </a:r>
            <a:r>
              <a:rPr lang="en-US" sz="1800" dirty="0" smtClean="0"/>
              <a:t>algorithm to </a:t>
            </a:r>
            <a:r>
              <a:rPr lang="en-US" sz="1800" dirty="0"/>
              <a:t>determine how good a given attribute subset is</a:t>
            </a:r>
            <a:r>
              <a:rPr lang="en-US" sz="1800" dirty="0" smtClean="0"/>
              <a:t>.</a:t>
            </a:r>
            <a:r>
              <a:rPr lang="en-US" sz="1800" dirty="0"/>
              <a:t/>
            </a:r>
            <a:br>
              <a:rPr lang="en-US" sz="1800" dirty="0"/>
            </a:br>
            <a:endParaRPr lang="en-US" altLang="en-US" sz="1800"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mtClean="0"/>
              <a:t>Feature Creation</a:t>
            </a:r>
          </a:p>
        </p:txBody>
      </p:sp>
      <p:sp>
        <p:nvSpPr>
          <p:cNvPr id="77827" name="Rectangle 3"/>
          <p:cNvSpPr>
            <a:spLocks noGrp="1" noChangeArrowheads="1"/>
          </p:cNvSpPr>
          <p:nvPr>
            <p:ph type="body" idx="1"/>
          </p:nvPr>
        </p:nvSpPr>
        <p:spPr/>
        <p:txBody>
          <a:bodyPr/>
          <a:lstStyle/>
          <a:p>
            <a:r>
              <a:rPr lang="en-US" altLang="en-US" dirty="0" smtClean="0"/>
              <a:t>Create new attributes that can capture the important information in a data set much more efficiently than the original attributes.</a:t>
            </a:r>
          </a:p>
          <a:p>
            <a:r>
              <a:rPr lang="en-US" altLang="en-US" dirty="0" smtClean="0"/>
              <a:t>Three general methodologies:</a:t>
            </a:r>
          </a:p>
          <a:p>
            <a:pPr marL="914400" lvl="1" indent="-457200">
              <a:buFont typeface="+mj-lt"/>
              <a:buAutoNum type="arabicPeriod"/>
            </a:pPr>
            <a:r>
              <a:rPr lang="en-US" altLang="en-US" dirty="0" smtClean="0"/>
              <a:t>Feature Extraction</a:t>
            </a:r>
          </a:p>
          <a:p>
            <a:pPr lvl="2"/>
            <a:r>
              <a:rPr lang="en-US" dirty="0" smtClean="0"/>
              <a:t>The </a:t>
            </a:r>
            <a:r>
              <a:rPr lang="en-US" dirty="0"/>
              <a:t>creation of a new set of features from the original raw </a:t>
            </a:r>
            <a:r>
              <a:rPr lang="en-US" dirty="0" smtClean="0"/>
              <a:t>data</a:t>
            </a:r>
          </a:p>
          <a:p>
            <a:pPr lvl="2"/>
            <a:r>
              <a:rPr lang="en-US" dirty="0"/>
              <a:t>the </a:t>
            </a:r>
            <a:r>
              <a:rPr lang="en-US" dirty="0" smtClean="0"/>
              <a:t>presence or absence of </a:t>
            </a:r>
            <a:r>
              <a:rPr lang="en-US" dirty="0"/>
              <a:t>certain types of </a:t>
            </a:r>
            <a:r>
              <a:rPr lang="en-US" dirty="0" smtClean="0"/>
              <a:t>edges and areas that </a:t>
            </a:r>
            <a:r>
              <a:rPr lang="en-US" dirty="0"/>
              <a:t>are highly </a:t>
            </a:r>
            <a:r>
              <a:rPr lang="en-US" dirty="0" smtClean="0"/>
              <a:t>correlated with </a:t>
            </a:r>
            <a:r>
              <a:rPr lang="en-US" dirty="0"/>
              <a:t>the </a:t>
            </a:r>
            <a:r>
              <a:rPr lang="en-US" dirty="0" smtClean="0"/>
              <a:t>presence of </a:t>
            </a:r>
            <a:r>
              <a:rPr lang="en-US" dirty="0"/>
              <a:t>human faces </a:t>
            </a:r>
            <a:r>
              <a:rPr lang="en-US" dirty="0" smtClean="0"/>
              <a:t>can be applied on a set of human pictures for clustering.</a:t>
            </a:r>
            <a:endParaRPr lang="en-US" dirty="0"/>
          </a:p>
          <a:p>
            <a:pPr lvl="2"/>
            <a:r>
              <a:rPr lang="en-US" altLang="en-US" dirty="0" smtClean="0"/>
              <a:t>domain-specific</a:t>
            </a:r>
            <a:r>
              <a:rPr lang="en-US" dirty="0" smtClean="0"/>
              <a:t> </a:t>
            </a:r>
            <a:endParaRPr lang="en-US" altLang="en-US" dirty="0" smtClean="0"/>
          </a:p>
          <a:p>
            <a:pPr marL="914400" lvl="1" indent="-457200">
              <a:buFont typeface="+mj-lt"/>
              <a:buAutoNum type="arabicPeriod"/>
            </a:pPr>
            <a:r>
              <a:rPr lang="en-US" altLang="en-US" dirty="0" smtClean="0"/>
              <a:t>Mapping Data to New Space: FT, </a:t>
            </a:r>
            <a:r>
              <a:rPr lang="en-US" altLang="en-US" dirty="0" err="1" smtClean="0"/>
              <a:t>WT</a:t>
            </a:r>
            <a:endParaRPr lang="en-US" altLang="en-US" dirty="0" smtClean="0"/>
          </a:p>
          <a:p>
            <a:pPr marL="914400" lvl="1" indent="-457200">
              <a:buFont typeface="+mj-lt"/>
              <a:buAutoNum type="arabicPeriod"/>
            </a:pPr>
            <a:r>
              <a:rPr lang="en-US" altLang="en-US" dirty="0" smtClean="0"/>
              <a:t>Feature Construction</a:t>
            </a:r>
          </a:p>
          <a:p>
            <a:pPr lvl="2"/>
            <a:r>
              <a:rPr lang="en-US" altLang="en-US" dirty="0" smtClean="0"/>
              <a:t> combining features like use density instead of mass/volume.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228600" y="0"/>
            <a:ext cx="8585200" cy="685800"/>
          </a:xfrm>
        </p:spPr>
        <p:txBody>
          <a:bodyPr/>
          <a:lstStyle/>
          <a:p>
            <a:r>
              <a:rPr lang="en-US" altLang="en-US" smtClean="0"/>
              <a:t>Mapping Data to a New Space</a:t>
            </a:r>
          </a:p>
        </p:txBody>
      </p:sp>
      <p:sp>
        <p:nvSpPr>
          <p:cNvPr id="78851" name="Rectangle 3"/>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endParaRPr lang="en-US" altLang="en-US" b="1" smtClean="0">
              <a:latin typeface="Times New Roman" panose="02020603050405020304" pitchFamily="18" charset="0"/>
              <a:cs typeface="Times New Roman" panose="02020603050405020304" pitchFamily="18" charset="0"/>
            </a:endParaRPr>
          </a:p>
          <a:p>
            <a:pPr marL="285750" indent="-285750" algn="just">
              <a:lnSpc>
                <a:spcPct val="95000"/>
              </a:lnSpc>
              <a:spcBef>
                <a:spcPct val="20000"/>
              </a:spcBef>
              <a:tabLst>
                <a:tab pos="1198563" algn="l"/>
              </a:tabLst>
            </a:pPr>
            <a:endParaRPr lang="en-US" altLang="en-US" b="1" smtClean="0">
              <a:latin typeface="Times New Roman" panose="02020603050405020304" pitchFamily="18" charset="0"/>
              <a:cs typeface="Times New Roman" panose="02020603050405020304" pitchFamily="18" charset="0"/>
            </a:endParaRPr>
          </a:p>
        </p:txBody>
      </p:sp>
      <p:sp>
        <p:nvSpPr>
          <p:cNvPr id="78853" name="Rectangle 5"/>
          <p:cNvSpPr>
            <a:spLocks noChangeArrowheads="1"/>
          </p:cNvSpPr>
          <p:nvPr/>
        </p:nvSpPr>
        <p:spPr bwMode="auto">
          <a:xfrm>
            <a:off x="1717675" y="5984875"/>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grpSp>
        <p:nvGrpSpPr>
          <p:cNvPr id="2" name="Group 1"/>
          <p:cNvGrpSpPr/>
          <p:nvPr/>
        </p:nvGrpSpPr>
        <p:grpSpPr>
          <a:xfrm>
            <a:off x="0" y="2362200"/>
            <a:ext cx="9144000" cy="3200400"/>
            <a:chOff x="0" y="2362200"/>
            <a:chExt cx="9144000" cy="3200400"/>
          </a:xfrm>
        </p:grpSpPr>
        <p:sp>
          <p:nvSpPr>
            <p:cNvPr id="78852" name="Text Box 4"/>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pic>
          <p:nvPicPr>
            <p:cNvPr id="78854" name="Picture 6"/>
            <p:cNvPicPr>
              <a:picLocks noChangeAspect="1" noChangeArrowheads="1"/>
            </p:cNvPicPr>
            <p:nvPr/>
          </p:nvPicPr>
          <p:blipFill>
            <a:blip r:embed="rId3">
              <a:extLst>
                <a:ext uri="{28A0092B-C50C-407E-A947-70E740481C1C}">
                  <a14:useLocalDpi xmlns:a14="http://schemas.microsoft.com/office/drawing/2010/main" val="0"/>
                </a:ext>
              </a:extLst>
            </a:blip>
            <a:srcRect r="8293"/>
            <a:stretch>
              <a:fillRect/>
            </a:stretch>
          </p:blipFill>
          <p:spPr bwMode="auto">
            <a:xfrm>
              <a:off x="5791200" y="2362200"/>
              <a:ext cx="33528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5" name="Picture 7"/>
            <p:cNvPicPr>
              <a:picLocks noChangeAspect="1" noChangeArrowheads="1"/>
            </p:cNvPicPr>
            <p:nvPr/>
          </p:nvPicPr>
          <p:blipFill>
            <a:blip r:embed="rId4">
              <a:extLst>
                <a:ext uri="{28A0092B-C50C-407E-A947-70E740481C1C}">
                  <a14:useLocalDpi xmlns:a14="http://schemas.microsoft.com/office/drawing/2010/main" val="0"/>
                </a:ext>
              </a:extLst>
            </a:blip>
            <a:srcRect l="6253"/>
            <a:stretch>
              <a:fillRect/>
            </a:stretch>
          </p:blipFill>
          <p:spPr bwMode="auto">
            <a:xfrm>
              <a:off x="0" y="2362200"/>
              <a:ext cx="3427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6" name="Picture 8"/>
            <p:cNvPicPr>
              <a:picLocks noChangeAspect="1" noChangeArrowheads="1"/>
            </p:cNvPicPr>
            <p:nvPr/>
          </p:nvPicPr>
          <p:blipFill>
            <a:blip r:embed="rId5">
              <a:extLst>
                <a:ext uri="{28A0092B-C50C-407E-A947-70E740481C1C}">
                  <a14:useLocalDpi xmlns:a14="http://schemas.microsoft.com/office/drawing/2010/main" val="0"/>
                </a:ext>
              </a:extLst>
            </a:blip>
            <a:srcRect l="8337" r="6209"/>
            <a:stretch>
              <a:fillRect/>
            </a:stretch>
          </p:blipFill>
          <p:spPr bwMode="auto">
            <a:xfrm>
              <a:off x="3048000" y="2362200"/>
              <a:ext cx="31242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7" name="Text Box 9"/>
            <p:cNvSpPr txBox="1">
              <a:spLocks noChangeArrowheads="1"/>
            </p:cNvSpPr>
            <p:nvPr/>
          </p:nvSpPr>
          <p:spPr bwMode="auto">
            <a:xfrm>
              <a:off x="685800" y="52578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Two Sine Waves</a:t>
              </a:r>
            </a:p>
          </p:txBody>
        </p:sp>
        <p:sp>
          <p:nvSpPr>
            <p:cNvPr id="78858" name="Text Box 10"/>
            <p:cNvSpPr txBox="1">
              <a:spLocks noChangeArrowheads="1"/>
            </p:cNvSpPr>
            <p:nvPr/>
          </p:nvSpPr>
          <p:spPr bwMode="auto">
            <a:xfrm>
              <a:off x="3429000" y="52578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Two Sine Waves + Noise</a:t>
              </a:r>
            </a:p>
          </p:txBody>
        </p:sp>
        <p:sp>
          <p:nvSpPr>
            <p:cNvPr id="78859" name="Text Box 11"/>
            <p:cNvSpPr txBox="1">
              <a:spLocks noChangeArrowheads="1"/>
            </p:cNvSpPr>
            <p:nvPr/>
          </p:nvSpPr>
          <p:spPr bwMode="auto">
            <a:xfrm>
              <a:off x="6553200" y="51054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Frequency</a:t>
              </a:r>
            </a:p>
          </p:txBody>
        </p:sp>
      </p:grpSp>
      <p:sp>
        <p:nvSpPr>
          <p:cNvPr id="78860" name="Rectangle 12"/>
          <p:cNvSpPr>
            <a:spLocks noChangeArrowheads="1"/>
          </p:cNvSpPr>
          <p:nvPr/>
        </p:nvSpPr>
        <p:spPr bwMode="auto">
          <a:xfrm>
            <a:off x="298450" y="1143000"/>
            <a:ext cx="83947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a:spcBef>
                <a:spcPct val="10000"/>
              </a:spcBef>
              <a:spcAft>
                <a:spcPts val="400"/>
              </a:spcAft>
              <a:buClr>
                <a:srgbClr val="0C7B9C"/>
              </a:buClr>
              <a:buSzPct val="75000"/>
              <a:buFont typeface="Monotype Sorts" pitchFamily="2" charset="2"/>
              <a:buChar char="l"/>
              <a:tabLst>
                <a:tab pos="1198563" algn="l"/>
              </a:tabLst>
              <a:defRPr sz="2800">
                <a:solidFill>
                  <a:schemeClr val="tx1"/>
                </a:solidFill>
                <a:latin typeface="Arial" panose="020B0604020202020204" pitchFamily="34" charset="0"/>
              </a:defRPr>
            </a:lvl1pPr>
            <a:lvl2pPr marL="800100" indent="-342900">
              <a:spcBef>
                <a:spcPct val="10000"/>
              </a:spcBef>
              <a:spcAft>
                <a:spcPts val="400"/>
              </a:spcAft>
              <a:buClr>
                <a:srgbClr val="0C7B9C"/>
              </a:buClr>
              <a:buSzPct val="100000"/>
              <a:buFont typeface="Arial" panose="020B0604020202020204" pitchFamily="34" charset="0"/>
              <a:buChar char="–"/>
              <a:tabLst>
                <a:tab pos="1198563" algn="l"/>
              </a:tabLst>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tabLst>
                <a:tab pos="1198563" algn="l"/>
              </a:tabLst>
              <a:defRPr sz="2000">
                <a:solidFill>
                  <a:schemeClr val="tx1"/>
                </a:solidFill>
                <a:latin typeface="Arial" panose="020B0604020202020204" pitchFamily="34" charset="0"/>
              </a:defRPr>
            </a:lvl3pPr>
            <a:lvl4pPr marL="1600200" indent="-228600">
              <a:spcBef>
                <a:spcPct val="20000"/>
              </a:spcBef>
              <a:buSzPct val="100000"/>
              <a:buChar char="–"/>
              <a:tabLst>
                <a:tab pos="1198563" algn="l"/>
              </a:tabLst>
              <a:defRPr sz="2000">
                <a:solidFill>
                  <a:schemeClr val="tx1"/>
                </a:solidFill>
                <a:latin typeface="Times New Roman" panose="02020603050405020304" pitchFamily="18" charset="0"/>
              </a:defRPr>
            </a:lvl4pPr>
            <a:lvl5pPr marL="2057400" indent="-228600">
              <a:spcBef>
                <a:spcPct val="20000"/>
              </a:spcBef>
              <a:buSzPct val="100000"/>
              <a:buChar char="•"/>
              <a:tabLst>
                <a:tab pos="119856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tabLst>
                <a:tab pos="119856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tabLst>
                <a:tab pos="119856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tabLst>
                <a:tab pos="119856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tabLst>
                <a:tab pos="1198563" algn="l"/>
              </a:tabLst>
              <a:defRPr sz="2000">
                <a:solidFill>
                  <a:schemeClr val="tx1"/>
                </a:solidFill>
                <a:latin typeface="Times New Roman" panose="02020603050405020304" pitchFamily="18" charset="0"/>
              </a:defRPr>
            </a:lvl9pPr>
          </a:lstStyle>
          <a:p>
            <a:pPr algn="just">
              <a:lnSpc>
                <a:spcPct val="95000"/>
              </a:lnSpc>
              <a:spcBef>
                <a:spcPct val="20000"/>
              </a:spcBef>
            </a:pPr>
            <a:r>
              <a:rPr lang="en-US" altLang="en-US">
                <a:latin typeface="Times New Roman" panose="02020603050405020304" pitchFamily="18" charset="0"/>
                <a:cs typeface="Times New Roman" panose="02020603050405020304" pitchFamily="18" charset="0"/>
              </a:rPr>
              <a:t>Fourier transform</a:t>
            </a:r>
          </a:p>
          <a:p>
            <a:pPr algn="just">
              <a:lnSpc>
                <a:spcPct val="95000"/>
              </a:lnSpc>
              <a:spcBef>
                <a:spcPct val="20000"/>
              </a:spcBef>
            </a:pPr>
            <a:r>
              <a:rPr lang="en-US" altLang="en-US">
                <a:latin typeface="Times New Roman" panose="02020603050405020304" pitchFamily="18" charset="0"/>
                <a:cs typeface="Times New Roman" panose="02020603050405020304" pitchFamily="18" charset="0"/>
              </a:rPr>
              <a:t>Wavelet transform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endParaRPr lang="en-US" altLang="en-US" smtClean="0"/>
          </a:p>
        </p:txBody>
      </p:sp>
      <p:sp>
        <p:nvSpPr>
          <p:cNvPr id="10243" name="Title 2"/>
          <p:cNvSpPr>
            <a:spLocks noGrp="1"/>
          </p:cNvSpPr>
          <p:nvPr>
            <p:ph type="title"/>
          </p:nvPr>
        </p:nvSpPr>
        <p:spPr/>
        <p:txBody>
          <a:bodyPr/>
          <a:lstStyle/>
          <a:p>
            <a:r>
              <a:rPr lang="en-US" altLang="en-US" smtClean="0"/>
              <a:t>Types of Attributes </a:t>
            </a:r>
          </a:p>
        </p:txBody>
      </p:sp>
      <p:pic>
        <p:nvPicPr>
          <p:cNvPr id="1024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209800"/>
            <a:ext cx="8488363"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data mining algorithms(like classification) needs attributes in categorical form.</a:t>
            </a:r>
          </a:p>
          <a:p>
            <a:r>
              <a:rPr lang="en-US" dirty="0" smtClean="0"/>
              <a:t>Algorithm that can find association rules needs attributes in binary from</a:t>
            </a:r>
          </a:p>
          <a:p>
            <a:r>
              <a:rPr lang="en-US" dirty="0" smtClean="0"/>
              <a:t> So continuous attribute needs to be transformed into categorical attribute called </a:t>
            </a:r>
            <a:r>
              <a:rPr lang="en-US" b="1" dirty="0" smtClean="0"/>
              <a:t>discretization</a:t>
            </a:r>
          </a:p>
          <a:p>
            <a:r>
              <a:rPr lang="en-US" dirty="0" smtClean="0"/>
              <a:t>While attributes transformed into binary form called </a:t>
            </a:r>
            <a:r>
              <a:rPr lang="en-US" b="1" dirty="0" smtClean="0"/>
              <a:t>binarization</a:t>
            </a:r>
            <a:r>
              <a:rPr lang="en-US" dirty="0" smtClean="0"/>
              <a:t>.</a:t>
            </a:r>
          </a:p>
          <a:p>
            <a:endParaRPr lang="en-US" dirty="0"/>
          </a:p>
        </p:txBody>
      </p:sp>
      <p:sp>
        <p:nvSpPr>
          <p:cNvPr id="3" name="Title 2"/>
          <p:cNvSpPr>
            <a:spLocks noGrp="1"/>
          </p:cNvSpPr>
          <p:nvPr>
            <p:ph type="title"/>
          </p:nvPr>
        </p:nvSpPr>
        <p:spPr/>
        <p:txBody>
          <a:bodyPr/>
          <a:lstStyle/>
          <a:p>
            <a:r>
              <a:rPr lang="en-US" dirty="0" smtClean="0"/>
              <a:t>Discretization and Binarization</a:t>
            </a:r>
            <a:endParaRPr lang="en-US" dirty="0"/>
          </a:p>
        </p:txBody>
      </p:sp>
    </p:spTree>
    <p:extLst>
      <p:ext uri="{BB962C8B-B14F-4D97-AF65-F5344CB8AC3E}">
        <p14:creationId xmlns:p14="http://schemas.microsoft.com/office/powerpoint/2010/main" val="35487765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Simple binarization technique</a:t>
            </a:r>
          </a:p>
          <a:p>
            <a:pPr lvl="1"/>
            <a:r>
              <a:rPr lang="en-US" dirty="0" smtClean="0"/>
              <a:t>if </a:t>
            </a:r>
            <a:r>
              <a:rPr lang="en-US" dirty="0"/>
              <a:t>m</a:t>
            </a:r>
            <a:r>
              <a:rPr lang="en-US" dirty="0" smtClean="0"/>
              <a:t> categorical attributes then use integer [0,m-1]</a:t>
            </a:r>
          </a:p>
          <a:p>
            <a:pPr lvl="1"/>
            <a:r>
              <a:rPr lang="en-US" dirty="0" smtClean="0"/>
              <a:t>If attribute is ordinal maintain order in assignment</a:t>
            </a:r>
          </a:p>
          <a:p>
            <a:pPr lvl="1"/>
            <a:r>
              <a:rPr lang="en-US" dirty="0" smtClean="0"/>
              <a:t>But one complication: x</a:t>
            </a:r>
            <a:r>
              <a:rPr lang="en-US" baseline="-25000" dirty="0" smtClean="0"/>
              <a:t>2</a:t>
            </a:r>
            <a:r>
              <a:rPr lang="en-US" dirty="0" smtClean="0"/>
              <a:t> and x</a:t>
            </a:r>
            <a:r>
              <a:rPr lang="en-US" baseline="-25000" dirty="0" smtClean="0"/>
              <a:t>3</a:t>
            </a:r>
            <a:r>
              <a:rPr lang="en-US" dirty="0" smtClean="0"/>
              <a:t> have unintended relationship for </a:t>
            </a:r>
            <a:r>
              <a:rPr lang="en-US" i="1" dirty="0" smtClean="0"/>
              <a:t>OK</a:t>
            </a:r>
            <a:r>
              <a:rPr lang="en-US" dirty="0" smtClean="0"/>
              <a:t> and </a:t>
            </a:r>
            <a:r>
              <a:rPr lang="en-US" i="1" dirty="0" smtClean="0"/>
              <a:t>good</a:t>
            </a:r>
            <a:r>
              <a:rPr lang="en-US" dirty="0" smtClean="0"/>
              <a:t>. Not suitable for </a:t>
            </a:r>
            <a:r>
              <a:rPr lang="en-US" smtClean="0"/>
              <a:t>association analysis.</a:t>
            </a:r>
            <a:endParaRPr lang="en-US" dirty="0"/>
          </a:p>
        </p:txBody>
      </p:sp>
      <p:sp>
        <p:nvSpPr>
          <p:cNvPr id="3" name="Title 2"/>
          <p:cNvSpPr>
            <a:spLocks noGrp="1"/>
          </p:cNvSpPr>
          <p:nvPr>
            <p:ph type="title"/>
          </p:nvPr>
        </p:nvSpPr>
        <p:spPr/>
        <p:txBody>
          <a:bodyPr/>
          <a:lstStyle/>
          <a:p>
            <a:r>
              <a:rPr lang="en-US" dirty="0" smtClean="0"/>
              <a:t>Binarization (Symmetric)</a:t>
            </a:r>
            <a:endParaRPr lang="en-US" dirty="0"/>
          </a:p>
        </p:txBody>
      </p:sp>
      <p:pic>
        <p:nvPicPr>
          <p:cNvPr id="4" name="Picture 3"/>
          <p:cNvPicPr>
            <a:picLocks noChangeAspect="1"/>
          </p:cNvPicPr>
          <p:nvPr/>
        </p:nvPicPr>
        <p:blipFill>
          <a:blip r:embed="rId2"/>
          <a:stretch>
            <a:fillRect/>
          </a:stretch>
        </p:blipFill>
        <p:spPr>
          <a:xfrm>
            <a:off x="1373187" y="3733800"/>
            <a:ext cx="6296025" cy="2295525"/>
          </a:xfrm>
          <a:prstGeom prst="rect">
            <a:avLst/>
          </a:prstGeom>
        </p:spPr>
      </p:pic>
    </p:spTree>
    <p:extLst>
      <p:ext uri="{BB962C8B-B14F-4D97-AF65-F5344CB8AC3E}">
        <p14:creationId xmlns:p14="http://schemas.microsoft.com/office/powerpoint/2010/main" val="5473171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Association analysis </a:t>
            </a:r>
            <a:r>
              <a:rPr lang="en-US" sz="2400" dirty="0"/>
              <a:t>requires asymmetric binary </a:t>
            </a:r>
            <a:r>
              <a:rPr lang="en-US" sz="2400" dirty="0" smtClean="0"/>
              <a:t>attributes</a:t>
            </a:r>
            <a:r>
              <a:rPr lang="en-US" sz="2400" dirty="0"/>
              <a:t>.</a:t>
            </a:r>
            <a:endParaRPr lang="en-US" sz="2400" dirty="0" smtClean="0"/>
          </a:p>
          <a:p>
            <a:endParaRPr lang="en-US" sz="2400" dirty="0"/>
          </a:p>
          <a:p>
            <a:endParaRPr lang="en-US" sz="2400" dirty="0" smtClean="0"/>
          </a:p>
          <a:p>
            <a:endParaRPr lang="en-US" sz="2400" dirty="0"/>
          </a:p>
          <a:p>
            <a:endParaRPr lang="en-US" sz="2400" dirty="0" smtClean="0"/>
          </a:p>
          <a:p>
            <a:r>
              <a:rPr lang="en-US" sz="2400" dirty="0" smtClean="0"/>
              <a:t>Likewise</a:t>
            </a:r>
            <a:r>
              <a:rPr lang="en-US" sz="2400" dirty="0"/>
              <a:t>, for </a:t>
            </a:r>
            <a:r>
              <a:rPr lang="en-US" sz="2400" dirty="0" smtClean="0"/>
              <a:t>association problems</a:t>
            </a:r>
            <a:r>
              <a:rPr lang="en-US" sz="2400" dirty="0"/>
              <a:t>, it may be </a:t>
            </a:r>
            <a:r>
              <a:rPr lang="en-US" sz="2400" dirty="0" smtClean="0"/>
              <a:t>necessary to replace a single binary </a:t>
            </a:r>
            <a:r>
              <a:rPr lang="en-US" sz="2400" dirty="0"/>
              <a:t>attribute with two asymmetric binary </a:t>
            </a:r>
            <a:r>
              <a:rPr lang="en-US" sz="2400" dirty="0" smtClean="0"/>
              <a:t>attributes. </a:t>
            </a:r>
          </a:p>
          <a:p>
            <a:pPr lvl="1"/>
            <a:r>
              <a:rPr lang="en-US" sz="2000" dirty="0" smtClean="0"/>
              <a:t>Like male and female have on in two attributes, but it inefficient way of binarization to use two bits to store for one attribute.</a:t>
            </a:r>
            <a:r>
              <a:rPr lang="en-US" sz="2000" dirty="0"/>
              <a:t/>
            </a:r>
            <a:br>
              <a:rPr lang="en-US" sz="2000" dirty="0"/>
            </a:br>
            <a:r>
              <a:rPr lang="en-US" sz="2000" dirty="0"/>
              <a:t/>
            </a:r>
            <a:br>
              <a:rPr lang="en-US" sz="2000" dirty="0"/>
            </a:br>
            <a:endParaRPr lang="en-US" sz="2000" dirty="0"/>
          </a:p>
        </p:txBody>
      </p:sp>
      <p:sp>
        <p:nvSpPr>
          <p:cNvPr id="3" name="Title 2"/>
          <p:cNvSpPr>
            <a:spLocks noGrp="1"/>
          </p:cNvSpPr>
          <p:nvPr>
            <p:ph type="title"/>
          </p:nvPr>
        </p:nvSpPr>
        <p:spPr/>
        <p:txBody>
          <a:bodyPr/>
          <a:lstStyle/>
          <a:p>
            <a:r>
              <a:rPr lang="en-US" dirty="0" smtClean="0"/>
              <a:t>Binarization(Asymmetric)</a:t>
            </a:r>
            <a:endParaRPr lang="en-US" dirty="0"/>
          </a:p>
        </p:txBody>
      </p:sp>
      <p:pic>
        <p:nvPicPr>
          <p:cNvPr id="4" name="Picture 3"/>
          <p:cNvPicPr>
            <a:picLocks noChangeAspect="1"/>
          </p:cNvPicPr>
          <p:nvPr/>
        </p:nvPicPr>
        <p:blipFill>
          <a:blip r:embed="rId2"/>
          <a:stretch>
            <a:fillRect/>
          </a:stretch>
        </p:blipFill>
        <p:spPr>
          <a:xfrm>
            <a:off x="2357812" y="1752600"/>
            <a:ext cx="6340475" cy="2012044"/>
          </a:xfrm>
          <a:prstGeom prst="rect">
            <a:avLst/>
          </a:prstGeom>
        </p:spPr>
      </p:pic>
    </p:spTree>
    <p:extLst>
      <p:ext uri="{BB962C8B-B14F-4D97-AF65-F5344CB8AC3E}">
        <p14:creationId xmlns:p14="http://schemas.microsoft.com/office/powerpoint/2010/main" val="1062521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Discretization is typically applied to attributes that are used in </a:t>
            </a:r>
            <a:r>
              <a:rPr lang="en-US" sz="2400" dirty="0" smtClean="0"/>
              <a:t>classification or association analysis.</a:t>
            </a:r>
          </a:p>
          <a:p>
            <a:r>
              <a:rPr lang="en-US" sz="2400" dirty="0" smtClean="0"/>
              <a:t>In </a:t>
            </a:r>
            <a:r>
              <a:rPr lang="en-US" sz="2400" dirty="0"/>
              <a:t>general</a:t>
            </a:r>
            <a:r>
              <a:rPr lang="en-US" sz="2400" dirty="0" smtClean="0"/>
              <a:t>, the </a:t>
            </a:r>
            <a:r>
              <a:rPr lang="en-US" sz="2400" dirty="0"/>
              <a:t>best discretization </a:t>
            </a:r>
            <a:r>
              <a:rPr lang="en-US" sz="2400" dirty="0" smtClean="0"/>
              <a:t>depends on </a:t>
            </a:r>
            <a:r>
              <a:rPr lang="en-US" sz="2400" dirty="0"/>
              <a:t>the algorithm being </a:t>
            </a:r>
            <a:r>
              <a:rPr lang="en-US" sz="2400" dirty="0" smtClean="0"/>
              <a:t>used.</a:t>
            </a:r>
          </a:p>
          <a:p>
            <a:r>
              <a:rPr lang="en-US" sz="2400" dirty="0"/>
              <a:t>the discretization of an attribute is </a:t>
            </a:r>
            <a:r>
              <a:rPr lang="en-US" sz="2400" dirty="0" smtClean="0"/>
              <a:t>considered in </a:t>
            </a:r>
            <a:r>
              <a:rPr lang="en-US" sz="2400" dirty="0"/>
              <a:t>isolation. </a:t>
            </a:r>
            <a:endParaRPr lang="en-US" sz="2400" dirty="0" smtClean="0"/>
          </a:p>
          <a:p>
            <a:r>
              <a:rPr lang="en-US" sz="2400" dirty="0" smtClean="0"/>
              <a:t>Transformation </a:t>
            </a:r>
            <a:r>
              <a:rPr lang="en-US" sz="2400" dirty="0"/>
              <a:t>of a continuous attribute to a categorical attribute </a:t>
            </a:r>
            <a:r>
              <a:rPr lang="en-US" sz="2400" dirty="0" smtClean="0"/>
              <a:t>involves two subtasks:</a:t>
            </a:r>
          </a:p>
          <a:p>
            <a:pPr lvl="1"/>
            <a:r>
              <a:rPr lang="en-US" sz="2000" dirty="0" smtClean="0"/>
              <a:t>deciding </a:t>
            </a:r>
            <a:r>
              <a:rPr lang="en-US" sz="2000" dirty="0"/>
              <a:t>how many categories to have and determining </a:t>
            </a:r>
            <a:endParaRPr lang="en-US" sz="2000" dirty="0" smtClean="0"/>
          </a:p>
          <a:p>
            <a:pPr lvl="1"/>
            <a:r>
              <a:rPr lang="en-US" sz="2000" dirty="0" smtClean="0"/>
              <a:t>how to map </a:t>
            </a:r>
            <a:r>
              <a:rPr lang="en-US" sz="2000" dirty="0"/>
              <a:t>the </a:t>
            </a:r>
            <a:r>
              <a:rPr lang="en-US" sz="2000" dirty="0" smtClean="0"/>
              <a:t>values of the continuous attribute </a:t>
            </a:r>
            <a:r>
              <a:rPr lang="en-US" sz="2000" dirty="0"/>
              <a:t>to </a:t>
            </a:r>
            <a:r>
              <a:rPr lang="en-US" sz="2000" dirty="0" smtClean="0"/>
              <a:t>these categories</a:t>
            </a:r>
          </a:p>
          <a:p>
            <a:r>
              <a:rPr lang="en-US" dirty="0" smtClean="0"/>
              <a:t>Age can be discretized as child(0-12), Teen(13-20), young(21-30), middle-age(31-45), old(&gt;45) etc. </a:t>
            </a:r>
            <a:r>
              <a:rPr lang="en-US" dirty="0"/>
              <a:t/>
            </a:r>
            <a:br>
              <a:rPr lang="en-US" dirty="0"/>
            </a:br>
            <a:r>
              <a:rPr lang="en-US" dirty="0"/>
              <a:t/>
            </a:r>
            <a:br>
              <a:rPr lang="en-US" dirty="0"/>
            </a:br>
            <a:endParaRPr lang="en-US" dirty="0"/>
          </a:p>
        </p:txBody>
      </p:sp>
      <p:sp>
        <p:nvSpPr>
          <p:cNvPr id="3" name="Title 2"/>
          <p:cNvSpPr>
            <a:spLocks noGrp="1"/>
          </p:cNvSpPr>
          <p:nvPr>
            <p:ph type="title"/>
          </p:nvPr>
        </p:nvSpPr>
        <p:spPr/>
        <p:txBody>
          <a:bodyPr/>
          <a:lstStyle/>
          <a:p>
            <a:r>
              <a:rPr lang="en-US" b="0" dirty="0"/>
              <a:t>Discretization of Continuous </a:t>
            </a:r>
            <a:r>
              <a:rPr lang="en-US" b="0" dirty="0" smtClean="0"/>
              <a:t>Attributes</a:t>
            </a:r>
            <a:endParaRPr lang="en-US" dirty="0"/>
          </a:p>
        </p:txBody>
      </p:sp>
    </p:spTree>
    <p:extLst>
      <p:ext uri="{BB962C8B-B14F-4D97-AF65-F5344CB8AC3E}">
        <p14:creationId xmlns:p14="http://schemas.microsoft.com/office/powerpoint/2010/main" val="2706832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A basic distinction between </a:t>
            </a:r>
            <a:r>
              <a:rPr lang="en-US" sz="2000" dirty="0" smtClean="0"/>
              <a:t>discretization methods </a:t>
            </a:r>
            <a:r>
              <a:rPr lang="en-US" sz="2000" dirty="0"/>
              <a:t>for </a:t>
            </a:r>
            <a:r>
              <a:rPr lang="en-US" sz="2000" dirty="0" smtClean="0"/>
              <a:t>classification is </a:t>
            </a:r>
          </a:p>
          <a:p>
            <a:pPr lvl="1"/>
            <a:r>
              <a:rPr lang="en-US" sz="1800" dirty="0" smtClean="0"/>
              <a:t>whether class information </a:t>
            </a:r>
            <a:r>
              <a:rPr lang="en-US" sz="1800" dirty="0"/>
              <a:t>is used (</a:t>
            </a:r>
            <a:r>
              <a:rPr lang="en-US" sz="1800" b="1" dirty="0" smtClean="0"/>
              <a:t>supervised) </a:t>
            </a:r>
            <a:r>
              <a:rPr lang="en-US" sz="1800" dirty="0" smtClean="0"/>
              <a:t>or </a:t>
            </a:r>
          </a:p>
          <a:p>
            <a:pPr lvl="1"/>
            <a:r>
              <a:rPr lang="en-US" sz="1800" dirty="0" smtClean="0"/>
              <a:t>not used (</a:t>
            </a:r>
            <a:r>
              <a:rPr lang="en-US" sz="1800" b="1" dirty="0" smtClean="0"/>
              <a:t>unsupervised</a:t>
            </a:r>
            <a:r>
              <a:rPr lang="en-US" sz="1800" dirty="0"/>
              <a:t>). </a:t>
            </a:r>
            <a:endParaRPr lang="en-US" sz="1800" dirty="0" smtClean="0"/>
          </a:p>
          <a:p>
            <a:r>
              <a:rPr lang="en-US" sz="2000" b="1" dirty="0" smtClean="0">
                <a:solidFill>
                  <a:srgbClr val="FF0000"/>
                </a:solidFill>
              </a:rPr>
              <a:t>Unsupervised</a:t>
            </a:r>
            <a:r>
              <a:rPr lang="en-US" sz="2000" b="1" dirty="0" smtClean="0"/>
              <a:t>: </a:t>
            </a:r>
            <a:r>
              <a:rPr lang="en-US" sz="2000" dirty="0" smtClean="0"/>
              <a:t>If </a:t>
            </a:r>
            <a:r>
              <a:rPr lang="en-US" sz="2000" dirty="0"/>
              <a:t>class information is not used, then relatively </a:t>
            </a:r>
            <a:r>
              <a:rPr lang="en-US" sz="2000" dirty="0" smtClean="0"/>
              <a:t>simple approaches are </a:t>
            </a:r>
            <a:r>
              <a:rPr lang="en-US" sz="2000" dirty="0"/>
              <a:t>common</a:t>
            </a:r>
            <a:r>
              <a:rPr lang="en-US" sz="2000" dirty="0" smtClean="0"/>
              <a:t>.</a:t>
            </a:r>
          </a:p>
          <a:p>
            <a:pPr lvl="1">
              <a:buFont typeface="+mj-lt"/>
              <a:buAutoNum type="arabicPeriod"/>
            </a:pPr>
            <a:r>
              <a:rPr lang="en-US" sz="1800" dirty="0" smtClean="0"/>
              <a:t>Equal width</a:t>
            </a:r>
          </a:p>
          <a:p>
            <a:pPr lvl="2"/>
            <a:r>
              <a:rPr lang="en-US" sz="1400" dirty="0" smtClean="0"/>
              <a:t>Divides </a:t>
            </a:r>
            <a:r>
              <a:rPr lang="en-US" sz="1400" dirty="0"/>
              <a:t>the range of the attribute into a user-specified number of intervals each having the same width. </a:t>
            </a:r>
            <a:r>
              <a:rPr lang="en-US" sz="1400" dirty="0" smtClean="0"/>
              <a:t>It badly affects outliers. Due to this reason we can use</a:t>
            </a:r>
          </a:p>
          <a:p>
            <a:pPr lvl="1">
              <a:buFont typeface="+mj-lt"/>
              <a:buAutoNum type="arabicPeriod"/>
            </a:pPr>
            <a:r>
              <a:rPr lang="en-US" sz="1800" dirty="0" smtClean="0"/>
              <a:t>Equal frequency(equal Depth) (Histograms) </a:t>
            </a:r>
          </a:p>
          <a:p>
            <a:pPr lvl="2"/>
            <a:r>
              <a:rPr lang="en-US" sz="1600" dirty="0" smtClean="0"/>
              <a:t>which </a:t>
            </a:r>
            <a:r>
              <a:rPr lang="en-US" sz="1600" dirty="0"/>
              <a:t>tries to </a:t>
            </a:r>
            <a:r>
              <a:rPr lang="en-US" sz="1600" dirty="0" smtClean="0"/>
              <a:t>put the </a:t>
            </a:r>
            <a:r>
              <a:rPr lang="en-US" sz="1600" dirty="0"/>
              <a:t>same number of objects into each interval, is often </a:t>
            </a:r>
            <a:r>
              <a:rPr lang="en-US" sz="1600" dirty="0" smtClean="0"/>
              <a:t>preferred.</a:t>
            </a:r>
          </a:p>
          <a:p>
            <a:pPr lvl="1">
              <a:buFont typeface="+mj-lt"/>
              <a:buAutoNum type="arabicPeriod"/>
            </a:pPr>
            <a:r>
              <a:rPr lang="en-US" sz="1800" dirty="0"/>
              <a:t>Other approaches are</a:t>
            </a:r>
          </a:p>
          <a:p>
            <a:pPr lvl="2"/>
            <a:r>
              <a:rPr lang="en-US" sz="1600" dirty="0" smtClean="0"/>
              <a:t> a clustering method K-means can be used</a:t>
            </a:r>
          </a:p>
          <a:p>
            <a:pPr lvl="2"/>
            <a:r>
              <a:rPr lang="en-US" sz="1600" dirty="0" smtClean="0"/>
              <a:t>Visually inspection of data can be an effective approach</a:t>
            </a:r>
          </a:p>
          <a:p>
            <a:r>
              <a:rPr lang="en-US" sz="2000" dirty="0" smtClean="0"/>
              <a:t>Unsupervised discretization methods are better </a:t>
            </a:r>
            <a:r>
              <a:rPr lang="en-US" sz="2000" dirty="0"/>
              <a:t>than no discretization. </a:t>
            </a:r>
          </a:p>
        </p:txBody>
      </p:sp>
      <p:sp>
        <p:nvSpPr>
          <p:cNvPr id="3" name="Title 2"/>
          <p:cNvSpPr>
            <a:spLocks noGrp="1"/>
          </p:cNvSpPr>
          <p:nvPr>
            <p:ph type="title"/>
          </p:nvPr>
        </p:nvSpPr>
        <p:spPr/>
        <p:txBody>
          <a:bodyPr/>
          <a:lstStyle/>
          <a:p>
            <a:r>
              <a:rPr lang="en-US" dirty="0" smtClean="0"/>
              <a:t>Discretization types</a:t>
            </a:r>
            <a:endParaRPr lang="en-US" dirty="0"/>
          </a:p>
        </p:txBody>
      </p:sp>
    </p:spTree>
    <p:extLst>
      <p:ext uri="{BB962C8B-B14F-4D97-AF65-F5344CB8AC3E}">
        <p14:creationId xmlns:p14="http://schemas.microsoft.com/office/powerpoint/2010/main" val="1134143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61"/>
          <p:cNvSpPr>
            <a:spLocks noGrp="1" noChangeArrowheads="1"/>
          </p:cNvSpPr>
          <p:nvPr>
            <p:ph type="sldNum" sz="quarter" idx="4294967295"/>
          </p:nvPr>
        </p:nvSpPr>
        <p:spPr>
          <a:xfrm>
            <a:off x="7239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684C3A2-2A79-40D2-83C5-0A6A5F45BBA8}" type="slidenum">
              <a:rPr lang="en-US" altLang="en-US" sz="1200"/>
              <a:pPr eaLnBrk="1" hangingPunct="1"/>
              <a:t>55</a:t>
            </a:fld>
            <a:endParaRPr lang="en-US" altLang="en-US" sz="1200"/>
          </a:p>
        </p:txBody>
      </p:sp>
      <p:sp>
        <p:nvSpPr>
          <p:cNvPr id="59395" name="Rectangle 2"/>
          <p:cNvSpPr>
            <a:spLocks noGrp="1" noChangeArrowheads="1"/>
          </p:cNvSpPr>
          <p:nvPr>
            <p:ph type="title"/>
          </p:nvPr>
        </p:nvSpPr>
        <p:spPr>
          <a:xfrm>
            <a:off x="76200" y="152400"/>
            <a:ext cx="7239000" cy="609600"/>
          </a:xfrm>
        </p:spPr>
        <p:txBody>
          <a:bodyPr/>
          <a:lstStyle/>
          <a:p>
            <a:pPr eaLnBrk="1" hangingPunct="1"/>
            <a:r>
              <a:rPr lang="en-US" altLang="en-US" sz="3200" dirty="0" smtClean="0"/>
              <a:t>Simple Discretization: Binning</a:t>
            </a:r>
            <a:endParaRPr lang="en-US" altLang="en-US" dirty="0" smtClean="0"/>
          </a:p>
        </p:txBody>
      </p:sp>
      <p:sp>
        <p:nvSpPr>
          <p:cNvPr id="59396" name="Rectangle 3"/>
          <p:cNvSpPr>
            <a:spLocks noGrp="1" noChangeArrowheads="1"/>
          </p:cNvSpPr>
          <p:nvPr>
            <p:ph type="body" idx="1"/>
          </p:nvPr>
        </p:nvSpPr>
        <p:spPr>
          <a:xfrm>
            <a:off x="304800" y="1066800"/>
            <a:ext cx="8458200" cy="5181600"/>
          </a:xfrm>
        </p:spPr>
        <p:txBody>
          <a:bodyPr/>
          <a:lstStyle/>
          <a:p>
            <a:pPr eaLnBrk="1" hangingPunct="1">
              <a:lnSpc>
                <a:spcPct val="150000"/>
              </a:lnSpc>
            </a:pPr>
            <a:r>
              <a:rPr lang="en-US" altLang="en-US" sz="2000" dirty="0" smtClean="0">
                <a:solidFill>
                  <a:schemeClr val="hlink"/>
                </a:solidFill>
              </a:rPr>
              <a:t>Equal-width</a:t>
            </a:r>
            <a:r>
              <a:rPr lang="en-US" altLang="en-US" sz="2000" dirty="0" smtClean="0"/>
              <a:t> (distance) partitioning</a:t>
            </a:r>
          </a:p>
          <a:p>
            <a:pPr lvl="1" eaLnBrk="1" hangingPunct="1">
              <a:lnSpc>
                <a:spcPct val="150000"/>
              </a:lnSpc>
              <a:spcBef>
                <a:spcPct val="0"/>
              </a:spcBef>
            </a:pPr>
            <a:r>
              <a:rPr lang="en-US" altLang="en-US" sz="2000" dirty="0" smtClean="0"/>
              <a:t>Divides the range into </a:t>
            </a:r>
            <a:r>
              <a:rPr lang="en-US" altLang="en-US" sz="2000" i="1" dirty="0" smtClean="0"/>
              <a:t>N</a:t>
            </a:r>
            <a:r>
              <a:rPr lang="en-US" altLang="en-US" sz="2000" dirty="0" smtClean="0"/>
              <a:t> intervals of equal size: </a:t>
            </a:r>
            <a:r>
              <a:rPr lang="en-US" altLang="en-US" sz="2000" dirty="0" smtClean="0">
                <a:solidFill>
                  <a:srgbClr val="39513E"/>
                </a:solidFill>
              </a:rPr>
              <a:t>uniform grid</a:t>
            </a:r>
            <a:endParaRPr lang="en-US" altLang="en-US" sz="2000" dirty="0" smtClean="0">
              <a:solidFill>
                <a:schemeClr val="hlink"/>
              </a:solidFill>
            </a:endParaRPr>
          </a:p>
          <a:p>
            <a:pPr lvl="1" eaLnBrk="1" hangingPunct="1">
              <a:lnSpc>
                <a:spcPct val="150000"/>
              </a:lnSpc>
              <a:spcBef>
                <a:spcPct val="0"/>
              </a:spcBef>
            </a:pPr>
            <a:r>
              <a:rPr lang="en-US" altLang="en-US" sz="2000" dirty="0" smtClean="0"/>
              <a:t>if </a:t>
            </a:r>
            <a:r>
              <a:rPr lang="en-US" altLang="en-US" sz="2000" i="1" dirty="0" smtClean="0"/>
              <a:t>A</a:t>
            </a:r>
            <a:r>
              <a:rPr lang="en-US" altLang="en-US" sz="2000" dirty="0" smtClean="0"/>
              <a:t> and </a:t>
            </a:r>
            <a:r>
              <a:rPr lang="en-US" altLang="en-US" sz="2000" i="1" dirty="0" smtClean="0"/>
              <a:t>B</a:t>
            </a:r>
            <a:r>
              <a:rPr lang="en-US" altLang="en-US" sz="2000" dirty="0" smtClean="0"/>
              <a:t> are the lowest and highest values of the attribute, the width of intervals will be: </a:t>
            </a:r>
            <a:r>
              <a:rPr lang="en-US" altLang="en-US" sz="2000" i="1" dirty="0" smtClean="0"/>
              <a:t>W </a:t>
            </a:r>
            <a:r>
              <a:rPr lang="en-US" altLang="en-US" sz="2000" dirty="0" smtClean="0"/>
              <a:t>= (</a:t>
            </a:r>
            <a:r>
              <a:rPr lang="en-US" altLang="en-US" sz="2000" i="1" dirty="0" smtClean="0"/>
              <a:t>B </a:t>
            </a:r>
            <a:r>
              <a:rPr lang="en-US" altLang="en-US" sz="2000" dirty="0" smtClean="0"/>
              <a:t>–</a:t>
            </a:r>
            <a:r>
              <a:rPr lang="en-US" altLang="en-US" sz="2000" i="1" dirty="0" smtClean="0"/>
              <a:t>A</a:t>
            </a:r>
            <a:r>
              <a:rPr lang="en-US" altLang="en-US" sz="2000" dirty="0" smtClean="0"/>
              <a:t>)/</a:t>
            </a:r>
            <a:r>
              <a:rPr lang="en-US" altLang="en-US" sz="2000" i="1" dirty="0" smtClean="0"/>
              <a:t>N.</a:t>
            </a:r>
            <a:endParaRPr lang="en-US" altLang="en-US" sz="2000" dirty="0" smtClean="0"/>
          </a:p>
          <a:p>
            <a:pPr lvl="1" eaLnBrk="1" hangingPunct="1">
              <a:lnSpc>
                <a:spcPct val="150000"/>
              </a:lnSpc>
              <a:spcBef>
                <a:spcPct val="0"/>
              </a:spcBef>
            </a:pPr>
            <a:r>
              <a:rPr lang="en-US" altLang="en-US" sz="2000" dirty="0" smtClean="0"/>
              <a:t>The most straightforward, but outliers may dominate presentation</a:t>
            </a:r>
          </a:p>
          <a:p>
            <a:pPr lvl="1" eaLnBrk="1" hangingPunct="1">
              <a:lnSpc>
                <a:spcPct val="150000"/>
              </a:lnSpc>
              <a:spcBef>
                <a:spcPct val="0"/>
              </a:spcBef>
            </a:pPr>
            <a:r>
              <a:rPr lang="en-US" altLang="en-US" sz="2000" b="1" dirty="0" smtClean="0">
                <a:solidFill>
                  <a:srgbClr val="FF0000"/>
                </a:solidFill>
              </a:rPr>
              <a:t>Skewed</a:t>
            </a:r>
            <a:r>
              <a:rPr lang="en-US" altLang="en-US" sz="2000" dirty="0" smtClean="0"/>
              <a:t> data is not handled well</a:t>
            </a:r>
            <a:endParaRPr lang="en-US" altLang="en-US" sz="2000" i="1" dirty="0" smtClean="0"/>
          </a:p>
          <a:p>
            <a:pPr eaLnBrk="1" hangingPunct="1">
              <a:lnSpc>
                <a:spcPct val="150000"/>
              </a:lnSpc>
            </a:pPr>
            <a:r>
              <a:rPr lang="en-US" altLang="en-US" sz="2000" dirty="0" smtClean="0">
                <a:solidFill>
                  <a:schemeClr val="hlink"/>
                </a:solidFill>
              </a:rPr>
              <a:t>Equal-depth</a:t>
            </a:r>
            <a:r>
              <a:rPr lang="en-US" altLang="en-US" sz="2000" dirty="0" smtClean="0"/>
              <a:t> (frequency) partitioning</a:t>
            </a:r>
          </a:p>
          <a:p>
            <a:pPr lvl="1" eaLnBrk="1" hangingPunct="1">
              <a:lnSpc>
                <a:spcPct val="150000"/>
              </a:lnSpc>
              <a:spcBef>
                <a:spcPct val="0"/>
              </a:spcBef>
            </a:pPr>
            <a:r>
              <a:rPr lang="en-US" altLang="en-US" sz="2000" dirty="0" smtClean="0"/>
              <a:t>Divides the range into </a:t>
            </a:r>
            <a:r>
              <a:rPr lang="en-US" altLang="en-US" sz="2000" i="1" dirty="0" smtClean="0"/>
              <a:t>N</a:t>
            </a:r>
            <a:r>
              <a:rPr lang="en-US" altLang="en-US" sz="2000" dirty="0" smtClean="0"/>
              <a:t> intervals, each containing approximately same number of samples</a:t>
            </a:r>
          </a:p>
          <a:p>
            <a:pPr lvl="1" eaLnBrk="1" hangingPunct="1">
              <a:lnSpc>
                <a:spcPct val="150000"/>
              </a:lnSpc>
              <a:spcBef>
                <a:spcPct val="0"/>
              </a:spcBef>
            </a:pPr>
            <a:r>
              <a:rPr lang="en-US" altLang="en-US" sz="2000" dirty="0" smtClean="0"/>
              <a:t>Good data scaling</a:t>
            </a:r>
          </a:p>
          <a:p>
            <a:pPr lvl="1" eaLnBrk="1" hangingPunct="1">
              <a:lnSpc>
                <a:spcPct val="150000"/>
              </a:lnSpc>
              <a:spcBef>
                <a:spcPct val="0"/>
              </a:spcBef>
            </a:pPr>
            <a:r>
              <a:rPr lang="en-US" altLang="en-US" sz="2000" dirty="0" smtClean="0"/>
              <a:t>Managing categorical attributes can be tricky</a:t>
            </a:r>
          </a:p>
        </p:txBody>
      </p:sp>
    </p:spTree>
    <p:extLst>
      <p:ext uri="{BB962C8B-B14F-4D97-AF65-F5344CB8AC3E}">
        <p14:creationId xmlns:p14="http://schemas.microsoft.com/office/powerpoint/2010/main" val="280488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8600" y="0"/>
            <a:ext cx="8763000" cy="685800"/>
          </a:xfrm>
        </p:spPr>
        <p:txBody>
          <a:bodyPr/>
          <a:lstStyle/>
          <a:p>
            <a:r>
              <a:rPr lang="en-US" altLang="en-US" smtClean="0"/>
              <a:t>Discretization Without Using Class Labels </a:t>
            </a:r>
          </a:p>
        </p:txBody>
      </p:sp>
      <p:sp>
        <p:nvSpPr>
          <p:cNvPr id="82947" name="Rectangle 3"/>
          <p:cNvSpPr>
            <a:spLocks noGrp="1" noChangeArrowheads="1"/>
          </p:cNvSpPr>
          <p:nvPr>
            <p:ph type="body" idx="1"/>
          </p:nvPr>
        </p:nvSpPr>
        <p:spPr>
          <a:xfrm>
            <a:off x="146050" y="990600"/>
            <a:ext cx="8394700" cy="5029200"/>
          </a:xfrm>
        </p:spPr>
        <p:txBody>
          <a:bodyPr/>
          <a:lstStyle/>
          <a:p>
            <a:pPr marL="285750" indent="-285750" algn="just">
              <a:lnSpc>
                <a:spcPct val="95000"/>
              </a:lnSpc>
              <a:spcBef>
                <a:spcPct val="20000"/>
              </a:spcBef>
              <a:buFont typeface="Monotype Sorts" pitchFamily="2" charset="2"/>
              <a:buNone/>
              <a:tabLst>
                <a:tab pos="1198563" algn="l"/>
              </a:tabLst>
            </a:pPr>
            <a:r>
              <a:rPr lang="en-US" altLang="en-US" b="1" dirty="0" smtClean="0">
                <a:latin typeface="Times New Roman" panose="02020603050405020304" pitchFamily="18" charset="0"/>
                <a:cs typeface="Times New Roman" panose="02020603050405020304" pitchFamily="18" charset="0"/>
              </a:rPr>
              <a:t>Unsupervised Discretization</a:t>
            </a:r>
          </a:p>
        </p:txBody>
      </p:sp>
      <p:grpSp>
        <p:nvGrpSpPr>
          <p:cNvPr id="2" name="Group 1"/>
          <p:cNvGrpSpPr/>
          <p:nvPr/>
        </p:nvGrpSpPr>
        <p:grpSpPr>
          <a:xfrm>
            <a:off x="457200" y="1945341"/>
            <a:ext cx="7543800" cy="4379259"/>
            <a:chOff x="457200" y="1945341"/>
            <a:chExt cx="7543800" cy="4379259"/>
          </a:xfrm>
        </p:grpSpPr>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06" y="1945341"/>
              <a:ext cx="36576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981200"/>
              <a:ext cx="38100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114800"/>
              <a:ext cx="3733800"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1" name="Text Box 7"/>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82952" name="Text Box 8"/>
            <p:cNvSpPr txBox="1">
              <a:spLocks noChangeArrowheads="1"/>
            </p:cNvSpPr>
            <p:nvPr/>
          </p:nvSpPr>
          <p:spPr bwMode="auto">
            <a:xfrm>
              <a:off x="1447800" y="38100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smtClean="0"/>
                <a:t>Original Data</a:t>
              </a:r>
              <a:endParaRPr lang="en-US" altLang="en-US" sz="1400" dirty="0"/>
            </a:p>
          </p:txBody>
        </p:sp>
        <p:sp>
          <p:nvSpPr>
            <p:cNvPr id="82953" name="Text Box 9"/>
            <p:cNvSpPr txBox="1">
              <a:spLocks noChangeArrowheads="1"/>
            </p:cNvSpPr>
            <p:nvPr/>
          </p:nvSpPr>
          <p:spPr bwMode="auto">
            <a:xfrm>
              <a:off x="4876800" y="38100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Equal interval width</a:t>
              </a:r>
            </a:p>
          </p:txBody>
        </p:sp>
        <p:sp>
          <p:nvSpPr>
            <p:cNvPr id="82954" name="Text Box 10"/>
            <p:cNvSpPr txBox="1">
              <a:spLocks noChangeArrowheads="1"/>
            </p:cNvSpPr>
            <p:nvPr/>
          </p:nvSpPr>
          <p:spPr bwMode="auto">
            <a:xfrm>
              <a:off x="1295400" y="60198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Equal frequency</a:t>
              </a:r>
            </a:p>
          </p:txBody>
        </p:sp>
        <p:sp>
          <p:nvSpPr>
            <p:cNvPr id="82955" name="Text Box 11"/>
            <p:cNvSpPr txBox="1">
              <a:spLocks noChangeArrowheads="1"/>
            </p:cNvSpPr>
            <p:nvPr/>
          </p:nvSpPr>
          <p:spPr bwMode="auto">
            <a:xfrm>
              <a:off x="5334000" y="60198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K-means</a:t>
              </a:r>
            </a:p>
          </p:txBody>
        </p:sp>
        <p:pic>
          <p:nvPicPr>
            <p:cNvPr id="8295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191000"/>
              <a:ext cx="39624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an interval </a:t>
            </a:r>
            <a:r>
              <a:rPr lang="en-US" sz="2400" dirty="0" smtClean="0"/>
              <a:t>constructed with </a:t>
            </a:r>
            <a:r>
              <a:rPr lang="en-US" sz="2400" dirty="0"/>
              <a:t>no </a:t>
            </a:r>
            <a:r>
              <a:rPr lang="en-US" sz="2400" dirty="0" smtClean="0"/>
              <a:t>knowledge of class labels </a:t>
            </a:r>
            <a:r>
              <a:rPr lang="en-US" sz="2400" dirty="0"/>
              <a:t>often contains a mixture of </a:t>
            </a:r>
            <a:r>
              <a:rPr lang="en-US" sz="2400" dirty="0" smtClean="0"/>
              <a:t>class labels</a:t>
            </a:r>
            <a:r>
              <a:rPr lang="en-US" sz="2400" dirty="0"/>
              <a:t>. </a:t>
            </a:r>
            <a:endParaRPr lang="en-US" sz="2400" dirty="0" smtClean="0"/>
          </a:p>
          <a:p>
            <a:r>
              <a:rPr lang="en-US" sz="2400" dirty="0" smtClean="0"/>
              <a:t>A </a:t>
            </a:r>
            <a:r>
              <a:rPr lang="en-US" sz="2400" dirty="0"/>
              <a:t>conceptually </a:t>
            </a:r>
            <a:r>
              <a:rPr lang="en-US" sz="2400" dirty="0" smtClean="0"/>
              <a:t>simple approach </a:t>
            </a:r>
            <a:r>
              <a:rPr lang="en-US" sz="2400" dirty="0"/>
              <a:t>is to place the splits in a way that maximizes the purity of </a:t>
            </a:r>
            <a:r>
              <a:rPr lang="en-US" sz="2400" dirty="0" smtClean="0"/>
              <a:t>the intervals</a:t>
            </a:r>
            <a:r>
              <a:rPr lang="en-US" sz="2400" dirty="0"/>
              <a:t>. </a:t>
            </a:r>
            <a:endParaRPr lang="en-US" sz="2400" dirty="0" smtClean="0"/>
          </a:p>
          <a:p>
            <a:r>
              <a:rPr lang="en-US" sz="2400" dirty="0" smtClean="0"/>
              <a:t>In </a:t>
            </a:r>
            <a:r>
              <a:rPr lang="en-US" sz="2400" dirty="0"/>
              <a:t>practice, </a:t>
            </a:r>
            <a:r>
              <a:rPr lang="en-US" sz="2400" dirty="0" smtClean="0"/>
              <a:t>how ever, such an approach requires potentially arbitrary decisions </a:t>
            </a:r>
            <a:r>
              <a:rPr lang="en-US" sz="2400" dirty="0"/>
              <a:t>about the purity of an interval and the minimum size of an interval. </a:t>
            </a:r>
            <a:endParaRPr lang="en-US" sz="2400" dirty="0" smtClean="0"/>
          </a:p>
          <a:p>
            <a:r>
              <a:rPr lang="en-US" sz="2400" dirty="0" smtClean="0"/>
              <a:t>To avoid this concern an the statistical method ENTROPY is used</a:t>
            </a:r>
          </a:p>
          <a:p>
            <a:r>
              <a:rPr lang="en-US" sz="2400" dirty="0" smtClean="0"/>
              <a:t>See the given Pdf file </a:t>
            </a:r>
          </a:p>
          <a:p>
            <a:pPr lvl="3"/>
            <a:r>
              <a:rPr lang="en-US" sz="1600" dirty="0"/>
              <a:t>A Simple Guide to Binning Data Using an Entropy </a:t>
            </a:r>
            <a:r>
              <a:rPr lang="en-US" sz="1600" dirty="0" smtClean="0"/>
              <a:t>Measure.pdf</a:t>
            </a:r>
          </a:p>
          <a:p>
            <a:pPr lvl="3"/>
            <a:r>
              <a:rPr lang="en-US" sz="1600" dirty="0" smtClean="0"/>
              <a:t>Use excel solve the example</a:t>
            </a:r>
          </a:p>
          <a:p>
            <a:endParaRPr lang="en-US" sz="2400" dirty="0"/>
          </a:p>
        </p:txBody>
      </p:sp>
      <p:sp>
        <p:nvSpPr>
          <p:cNvPr id="3" name="Title 2"/>
          <p:cNvSpPr>
            <a:spLocks noGrp="1"/>
          </p:cNvSpPr>
          <p:nvPr>
            <p:ph type="title"/>
          </p:nvPr>
        </p:nvSpPr>
        <p:spPr/>
        <p:txBody>
          <a:bodyPr/>
          <a:lstStyle/>
          <a:p>
            <a:r>
              <a:rPr lang="en-US" sz="2800" dirty="0" smtClean="0"/>
              <a:t>Supervised (using class label) discretization</a:t>
            </a:r>
            <a:endParaRPr lang="en-US" sz="2800" dirty="0"/>
          </a:p>
        </p:txBody>
      </p:sp>
    </p:spTree>
    <p:extLst>
      <p:ext uri="{BB962C8B-B14F-4D97-AF65-F5344CB8AC3E}">
        <p14:creationId xmlns:p14="http://schemas.microsoft.com/office/powerpoint/2010/main" val="22256412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p:pic>
        <p:nvPicPr>
          <p:cNvPr id="3" name="Picture 2"/>
          <p:cNvPicPr>
            <a:picLocks noChangeAspect="1"/>
          </p:cNvPicPr>
          <p:nvPr/>
        </p:nvPicPr>
        <p:blipFill>
          <a:blip r:embed="rId2"/>
          <a:stretch>
            <a:fillRect/>
          </a:stretch>
        </p:blipFill>
        <p:spPr>
          <a:xfrm>
            <a:off x="238125" y="1609725"/>
            <a:ext cx="8667750" cy="3638550"/>
          </a:xfrm>
          <a:prstGeom prst="rect">
            <a:avLst/>
          </a:prstGeom>
        </p:spPr>
      </p:pic>
      <p:pic>
        <p:nvPicPr>
          <p:cNvPr id="4" name="Picture 3"/>
          <p:cNvPicPr>
            <a:picLocks noChangeAspect="1"/>
          </p:cNvPicPr>
          <p:nvPr/>
        </p:nvPicPr>
        <p:blipFill>
          <a:blip r:embed="rId3"/>
          <a:stretch>
            <a:fillRect/>
          </a:stretch>
        </p:blipFill>
        <p:spPr>
          <a:xfrm>
            <a:off x="2570956" y="5486400"/>
            <a:ext cx="3900487" cy="1050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4793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28600" y="0"/>
            <a:ext cx="8585200" cy="685800"/>
          </a:xfrm>
        </p:spPr>
        <p:txBody>
          <a:bodyPr/>
          <a:lstStyle/>
          <a:p>
            <a:r>
              <a:rPr lang="en-US" altLang="en-US" smtClean="0"/>
              <a:t>Discretization Using Class Labels</a:t>
            </a:r>
          </a:p>
        </p:txBody>
      </p:sp>
      <p:sp>
        <p:nvSpPr>
          <p:cNvPr id="80899" name="Rectangle 3"/>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r>
              <a:rPr lang="en-US" altLang="en-US" sz="1800" dirty="0"/>
              <a:t>Entropy based approach</a:t>
            </a:r>
          </a:p>
          <a:p>
            <a:pPr marL="285750" indent="-285750" algn="just">
              <a:lnSpc>
                <a:spcPct val="95000"/>
              </a:lnSpc>
              <a:spcBef>
                <a:spcPct val="20000"/>
              </a:spcBef>
              <a:tabLst>
                <a:tab pos="1198563" algn="l"/>
              </a:tabLst>
            </a:pPr>
            <a:r>
              <a:rPr lang="en-US" altLang="en-US" sz="1800" dirty="0"/>
              <a:t>3 and 5 categories of two attributes x, y.</a:t>
            </a:r>
          </a:p>
          <a:p>
            <a:pPr marL="285750" indent="-285750" algn="just">
              <a:lnSpc>
                <a:spcPct val="95000"/>
              </a:lnSpc>
              <a:spcBef>
                <a:spcPct val="20000"/>
              </a:spcBef>
              <a:tabLst>
                <a:tab pos="1198563" algn="l"/>
              </a:tabLst>
            </a:pPr>
            <a:r>
              <a:rPr lang="en-US" sz="1800" dirty="0"/>
              <a:t>In general, discretizing each attribute separately often guarantees</a:t>
            </a:r>
            <a:br>
              <a:rPr lang="en-US" sz="1800" dirty="0"/>
            </a:br>
            <a:r>
              <a:rPr lang="en-US" sz="1800" dirty="0"/>
              <a:t>suboptimal results. Second, five intervals work better than three, but six</a:t>
            </a:r>
            <a:br>
              <a:rPr lang="en-US" sz="1800" dirty="0"/>
            </a:br>
            <a:r>
              <a:rPr lang="en-US" sz="1800" dirty="0"/>
              <a:t>intervals do not improve the discretization much, at least in terms of entropy</a:t>
            </a:r>
            <a:r>
              <a:rPr lang="en-US" sz="1800" dirty="0" smtClean="0"/>
              <a:t>.</a:t>
            </a:r>
            <a:endParaRPr lang="en-US" altLang="en-US" sz="1800" b="1" dirty="0" smtClean="0">
              <a:latin typeface="Times New Roman" panose="02020603050405020304" pitchFamily="18" charset="0"/>
              <a:cs typeface="Times New Roman" panose="02020603050405020304" pitchFamily="18" charset="0"/>
            </a:endParaRPr>
          </a:p>
        </p:txBody>
      </p:sp>
      <p:grpSp>
        <p:nvGrpSpPr>
          <p:cNvPr id="2" name="Group 1"/>
          <p:cNvGrpSpPr/>
          <p:nvPr/>
        </p:nvGrpSpPr>
        <p:grpSpPr>
          <a:xfrm>
            <a:off x="0" y="2549525"/>
            <a:ext cx="9144000" cy="4384675"/>
            <a:chOff x="0" y="1905000"/>
            <a:chExt cx="9144000" cy="4384675"/>
          </a:xfrm>
        </p:grpSpPr>
        <p:sp>
          <p:nvSpPr>
            <p:cNvPr id="80900" name="Text Box 4"/>
            <p:cNvSpPr txBox="1">
              <a:spLocks noChangeArrowheads="1"/>
            </p:cNvSpPr>
            <p:nvPr/>
          </p:nvSpPr>
          <p:spPr bwMode="auto">
            <a:xfrm>
              <a:off x="1676400" y="365760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80901" name="Text Box 5"/>
            <p:cNvSpPr txBox="1">
              <a:spLocks noChangeArrowheads="1"/>
            </p:cNvSpPr>
            <p:nvPr/>
          </p:nvSpPr>
          <p:spPr bwMode="auto">
            <a:xfrm>
              <a:off x="838200" y="5715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3 categories for both x and y</a:t>
              </a:r>
            </a:p>
          </p:txBody>
        </p:sp>
        <p:pic>
          <p:nvPicPr>
            <p:cNvPr id="80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3" name="Rectangle 7"/>
            <p:cNvSpPr>
              <a:spLocks noChangeArrowheads="1"/>
            </p:cNvSpPr>
            <p:nvPr/>
          </p:nvSpPr>
          <p:spPr bwMode="auto">
            <a:xfrm>
              <a:off x="1717675" y="5984875"/>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80904" name="Text Box 8"/>
            <p:cNvSpPr txBox="1">
              <a:spLocks noChangeArrowheads="1"/>
            </p:cNvSpPr>
            <p:nvPr/>
          </p:nvSpPr>
          <p:spPr bwMode="auto">
            <a:xfrm>
              <a:off x="5410200" y="57150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5 categories for both x and y</a:t>
              </a:r>
            </a:p>
          </p:txBody>
        </p:sp>
        <p:pic>
          <p:nvPicPr>
            <p:cNvPr id="80905" name="Picture 9"/>
            <p:cNvPicPr>
              <a:picLocks noChangeAspect="1" noChangeArrowheads="1"/>
            </p:cNvPicPr>
            <p:nvPr/>
          </p:nvPicPr>
          <p:blipFill>
            <a:blip r:embed="rId4">
              <a:extLst>
                <a:ext uri="{28A0092B-C50C-407E-A947-70E740481C1C}">
                  <a14:useLocalDpi xmlns:a14="http://schemas.microsoft.com/office/drawing/2010/main" val="0"/>
                </a:ext>
              </a:extLst>
            </a:blip>
            <a:srcRect l="4594"/>
            <a:stretch>
              <a:fillRect/>
            </a:stretch>
          </p:blipFill>
          <p:spPr bwMode="auto">
            <a:xfrm>
              <a:off x="4495800" y="1905000"/>
              <a:ext cx="4648200"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p:cNvSpPr>
            <a:spLocks noGrp="1" noChangeArrowheads="1"/>
          </p:cNvSpPr>
          <p:nvPr>
            <p:ph type="title"/>
          </p:nvPr>
        </p:nvSpPr>
        <p:spPr/>
        <p:txBody>
          <a:bodyPr/>
          <a:lstStyle/>
          <a:p>
            <a:r>
              <a:rPr lang="en-US" altLang="en-US" smtClean="0"/>
              <a:t>Types of Attributes </a:t>
            </a:r>
          </a:p>
        </p:txBody>
      </p:sp>
      <p:sp>
        <p:nvSpPr>
          <p:cNvPr id="11267" name="Rectangle 10"/>
          <p:cNvSpPr>
            <a:spLocks noGrp="1" noChangeArrowheads="1"/>
          </p:cNvSpPr>
          <p:nvPr>
            <p:ph type="body" idx="1"/>
          </p:nvPr>
        </p:nvSpPr>
        <p:spPr/>
        <p:txBody>
          <a:bodyPr/>
          <a:lstStyle/>
          <a:p>
            <a:r>
              <a:rPr lang="en-US" altLang="en-US" smtClean="0"/>
              <a:t> There are different types of attributes</a:t>
            </a:r>
          </a:p>
          <a:p>
            <a:pPr marL="749300" lvl="1"/>
            <a:r>
              <a:rPr lang="en-US" altLang="en-US" smtClean="0">
                <a:solidFill>
                  <a:srgbClr val="FF0000"/>
                </a:solidFill>
              </a:rPr>
              <a:t>Nominal</a:t>
            </a:r>
            <a:endParaRPr lang="en-US" altLang="en-US" smtClean="0"/>
          </a:p>
          <a:p>
            <a:pPr marL="1257300" lvl="2" indent="-393700"/>
            <a:r>
              <a:rPr lang="en-US" altLang="en-US" smtClean="0"/>
              <a:t>Examples: ID numbers, eye color, zip codes</a:t>
            </a:r>
          </a:p>
          <a:p>
            <a:pPr marL="749300" lvl="1"/>
            <a:r>
              <a:rPr lang="en-US" altLang="en-US" smtClean="0">
                <a:solidFill>
                  <a:srgbClr val="FF0000"/>
                </a:solidFill>
              </a:rPr>
              <a:t>Ordinal</a:t>
            </a:r>
            <a:endParaRPr lang="en-US" altLang="en-US" smtClean="0"/>
          </a:p>
          <a:p>
            <a:pPr marL="1257300" lvl="2" indent="-393700"/>
            <a:r>
              <a:rPr lang="en-US" altLang="en-US" smtClean="0"/>
              <a:t>Examples: rankings (e.g., taste of potato chips on a scale from 1-10), grades, height in {tall, medium, short}</a:t>
            </a:r>
          </a:p>
          <a:p>
            <a:pPr marL="749300" lvl="1"/>
            <a:r>
              <a:rPr lang="en-US" altLang="en-US" smtClean="0">
                <a:solidFill>
                  <a:srgbClr val="FF0000"/>
                </a:solidFill>
              </a:rPr>
              <a:t>Interval</a:t>
            </a:r>
            <a:endParaRPr lang="en-US" altLang="en-US" smtClean="0"/>
          </a:p>
          <a:p>
            <a:pPr marL="1257300" lvl="2" indent="-393700"/>
            <a:r>
              <a:rPr lang="en-US" altLang="en-US" smtClean="0"/>
              <a:t>Examples: calendar dates, temperatures in Celsius or Fahrenheit.</a:t>
            </a:r>
          </a:p>
          <a:p>
            <a:pPr marL="749300" lvl="1"/>
            <a:r>
              <a:rPr lang="en-US" altLang="en-US" smtClean="0">
                <a:solidFill>
                  <a:srgbClr val="FF0000"/>
                </a:solidFill>
              </a:rPr>
              <a:t>Ratio</a:t>
            </a:r>
            <a:endParaRPr lang="en-US" altLang="en-US" smtClean="0"/>
          </a:p>
          <a:p>
            <a:pPr marL="1257300" lvl="2" indent="-393700"/>
            <a:r>
              <a:rPr lang="en-US" altLang="en-US" smtClean="0"/>
              <a:t>Examples: temperature in Kelvin, length, time, counts </a:t>
            </a:r>
          </a:p>
          <a:p>
            <a:pPr marL="1257300" lvl="2" indent="-393700"/>
            <a:r>
              <a:rPr lang="en-US" altLang="en-US" smtClean="0"/>
              <a:t>Have absolute zero</a:t>
            </a:r>
          </a:p>
          <a:p>
            <a:pPr marL="749300" lvl="1"/>
            <a:endParaRPr lang="en-US" altLang="en-US" smtClean="0"/>
          </a:p>
        </p:txBody>
      </p:sp>
      <p:pic>
        <p:nvPicPr>
          <p:cNvPr id="11269" name="Picture 5" descr="Related image"/>
          <p:cNvPicPr>
            <a:picLocks noChangeAspect="1" noChangeArrowheads="1"/>
          </p:cNvPicPr>
          <p:nvPr/>
        </p:nvPicPr>
        <p:blipFill>
          <a:blip r:embed="rId3"/>
          <a:srcRect/>
          <a:stretch>
            <a:fillRect/>
          </a:stretch>
        </p:blipFill>
        <p:spPr bwMode="auto">
          <a:xfrm>
            <a:off x="6781800" y="1143000"/>
            <a:ext cx="2119313" cy="1758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Categorical attributes can </a:t>
            </a:r>
            <a:r>
              <a:rPr lang="en-US" dirty="0" smtClean="0"/>
              <a:t>sometimes have too </a:t>
            </a:r>
            <a:r>
              <a:rPr lang="en-US" dirty="0"/>
              <a:t>many </a:t>
            </a:r>
            <a:r>
              <a:rPr lang="en-US" dirty="0" smtClean="0"/>
              <a:t>values then</a:t>
            </a:r>
          </a:p>
          <a:p>
            <a:pPr lvl="1"/>
            <a:r>
              <a:rPr lang="en-US" dirty="0" smtClean="0"/>
              <a:t>If ordinal used previously discussed methods like supervised or </a:t>
            </a:r>
            <a:r>
              <a:rPr lang="en-US" smtClean="0"/>
              <a:t>unsupervised discretization</a:t>
            </a:r>
            <a:endParaRPr lang="en-US" dirty="0" smtClean="0"/>
          </a:p>
          <a:p>
            <a:pPr lvl="1"/>
            <a:r>
              <a:rPr lang="en-US" dirty="0" smtClean="0"/>
              <a:t>If nominal then use back ground knowledge to make meaningful groups.</a:t>
            </a:r>
          </a:p>
          <a:p>
            <a:pPr lvl="1"/>
            <a:r>
              <a:rPr lang="en-US" dirty="0" smtClean="0"/>
              <a:t>Example: In an university Engineering department, Business department, CS departments may have many programs but can be categories by their department names.</a:t>
            </a:r>
            <a:r>
              <a:rPr lang="en-US" dirty="0"/>
              <a:t/>
            </a:r>
            <a:br>
              <a:rPr lang="en-US" dirty="0"/>
            </a:br>
            <a:endParaRPr lang="en-US" dirty="0"/>
          </a:p>
        </p:txBody>
      </p:sp>
      <p:sp>
        <p:nvSpPr>
          <p:cNvPr id="3" name="Title 2"/>
          <p:cNvSpPr>
            <a:spLocks noGrp="1"/>
          </p:cNvSpPr>
          <p:nvPr>
            <p:ph type="title"/>
          </p:nvPr>
        </p:nvSpPr>
        <p:spPr/>
        <p:txBody>
          <a:bodyPr/>
          <a:lstStyle/>
          <a:p>
            <a:r>
              <a:rPr lang="en-US" b="0" dirty="0"/>
              <a:t>Categorical Attributes with Too Many Values</a:t>
            </a:r>
            <a:r>
              <a:rPr lang="en-US" dirty="0"/>
              <a:t> </a:t>
            </a:r>
          </a:p>
        </p:txBody>
      </p:sp>
    </p:spTree>
    <p:extLst>
      <p:ext uri="{BB962C8B-B14F-4D97-AF65-F5344CB8AC3E}">
        <p14:creationId xmlns:p14="http://schemas.microsoft.com/office/powerpoint/2010/main" val="2074941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6"/>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838200" y="4177367"/>
            <a:ext cx="4044867" cy="2434104"/>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84995" name="Rectangle 2"/>
          <p:cNvSpPr>
            <a:spLocks noGrp="1" noChangeArrowheads="1"/>
          </p:cNvSpPr>
          <p:nvPr>
            <p:ph type="title"/>
          </p:nvPr>
        </p:nvSpPr>
        <p:spPr/>
        <p:txBody>
          <a:bodyPr/>
          <a:lstStyle/>
          <a:p>
            <a:r>
              <a:rPr lang="en-US" altLang="en-US" smtClean="0"/>
              <a:t>Attribute Transformation</a:t>
            </a:r>
          </a:p>
        </p:txBody>
      </p:sp>
      <p:sp>
        <p:nvSpPr>
          <p:cNvPr id="84996" name="Rectangle 3"/>
          <p:cNvSpPr>
            <a:spLocks noGrp="1" noChangeArrowheads="1"/>
          </p:cNvSpPr>
          <p:nvPr>
            <p:ph type="body" idx="1"/>
          </p:nvPr>
        </p:nvSpPr>
        <p:spPr>
          <a:xfrm>
            <a:off x="411163" y="1066800"/>
            <a:ext cx="8318500" cy="5181600"/>
          </a:xfrm>
        </p:spPr>
        <p:txBody>
          <a:bodyPr/>
          <a:lstStyle/>
          <a:p>
            <a:r>
              <a:rPr lang="en-US" altLang="en-US" sz="2400" dirty="0" smtClean="0"/>
              <a:t>A function that maps the entire set of values of a given attribute to a new set of replacement values(</a:t>
            </a:r>
            <a:r>
              <a:rPr lang="en-US" altLang="en-US" sz="2400" dirty="0" err="1" smtClean="0"/>
              <a:t>e.g</a:t>
            </a:r>
            <a:r>
              <a:rPr lang="en-US" altLang="en-US" sz="2400" dirty="0" smtClean="0"/>
              <a:t> by taking absolute value) such that each old value can be identified with one of the new values.</a:t>
            </a:r>
          </a:p>
          <a:p>
            <a:pPr lvl="1"/>
            <a:r>
              <a:rPr lang="en-US" altLang="en-US" sz="2000" dirty="0" smtClean="0"/>
              <a:t>Simple functions: </a:t>
            </a:r>
            <a:r>
              <a:rPr lang="en-US" altLang="en-US" sz="2000" dirty="0" err="1" smtClean="0"/>
              <a:t>x</a:t>
            </a:r>
            <a:r>
              <a:rPr lang="en-US" altLang="en-US" sz="2000" baseline="30000" dirty="0" err="1" smtClean="0"/>
              <a:t>k</a:t>
            </a:r>
            <a:r>
              <a:rPr lang="en-US" altLang="en-US" sz="2000" dirty="0" smtClean="0"/>
              <a:t>, log(x), e</a:t>
            </a:r>
            <a:r>
              <a:rPr lang="en-US" altLang="en-US" sz="2000" baseline="30000" dirty="0" smtClean="0"/>
              <a:t>x</a:t>
            </a:r>
            <a:r>
              <a:rPr lang="en-US" altLang="en-US" sz="2000" dirty="0" smtClean="0"/>
              <a:t>, |x|,1/x, </a:t>
            </a:r>
            <a:r>
              <a:rPr lang="en-US" altLang="en-US" sz="2000" dirty="0" err="1" smtClean="0"/>
              <a:t>SQRT</a:t>
            </a:r>
            <a:r>
              <a:rPr lang="en-US" altLang="en-US" sz="2000" dirty="0" smtClean="0"/>
              <a:t>(x)</a:t>
            </a:r>
          </a:p>
          <a:p>
            <a:pPr lvl="1"/>
            <a:r>
              <a:rPr lang="en-US" altLang="en-US" sz="2000" dirty="0" smtClean="0"/>
              <a:t>Standardization and Normalization </a:t>
            </a:r>
          </a:p>
          <a:p>
            <a:pPr lvl="2"/>
            <a:r>
              <a:rPr lang="en-US" altLang="en-US" sz="1600" dirty="0" smtClean="0"/>
              <a:t>Its </a:t>
            </a:r>
            <a:r>
              <a:rPr lang="en-US" altLang="en-US" sz="1600" dirty="0"/>
              <a:t>normally used when data have no </a:t>
            </a:r>
            <a:r>
              <a:rPr lang="en-US" altLang="en-US" sz="1600" dirty="0" smtClean="0"/>
              <a:t>normal (Gaussian) distribution.</a:t>
            </a:r>
          </a:p>
          <a:p>
            <a:pPr lvl="2"/>
            <a:r>
              <a:rPr lang="en-US" altLang="en-US" sz="1600" dirty="0" smtClean="0"/>
              <a:t>For details see the normal distribution document</a:t>
            </a:r>
            <a:endParaRPr lang="en-US" altLang="en-US" sz="1600" dirty="0"/>
          </a:p>
        </p:txBody>
      </p:sp>
      <p:pic>
        <p:nvPicPr>
          <p:cNvPr id="5" name="Picture 4"/>
          <p:cNvPicPr>
            <a:picLocks noChangeAspect="1"/>
          </p:cNvPicPr>
          <p:nvPr/>
        </p:nvPicPr>
        <p:blipFill>
          <a:blip r:embed="rId3"/>
          <a:stretch>
            <a:fillRect/>
          </a:stretch>
        </p:blipFill>
        <p:spPr>
          <a:xfrm>
            <a:off x="5310104" y="4711794"/>
            <a:ext cx="2946401" cy="1365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Normal Distribution</a:t>
            </a:r>
            <a:endParaRPr lang="en-US" dirty="0"/>
          </a:p>
        </p:txBody>
      </p:sp>
      <p:pic>
        <p:nvPicPr>
          <p:cNvPr id="4" name="Picture 3"/>
          <p:cNvPicPr>
            <a:picLocks noChangeAspect="1"/>
          </p:cNvPicPr>
          <p:nvPr/>
        </p:nvPicPr>
        <p:blipFill>
          <a:blip r:embed="rId2"/>
          <a:stretch>
            <a:fillRect/>
          </a:stretch>
        </p:blipFill>
        <p:spPr>
          <a:xfrm>
            <a:off x="957972" y="1143000"/>
            <a:ext cx="7126455" cy="5200650"/>
          </a:xfrm>
          <a:prstGeom prst="rect">
            <a:avLst/>
          </a:prstGeom>
        </p:spPr>
      </p:pic>
    </p:spTree>
    <p:extLst>
      <p:ext uri="{BB962C8B-B14F-4D97-AF65-F5344CB8AC3E}">
        <p14:creationId xmlns:p14="http://schemas.microsoft.com/office/powerpoint/2010/main" val="3382422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2"/>
          <a:stretch>
            <a:fillRect/>
          </a:stretch>
        </p:blipFill>
        <p:spPr>
          <a:xfrm>
            <a:off x="1387475" y="1219200"/>
            <a:ext cx="6267450" cy="5466038"/>
          </a:xfrm>
          <a:prstGeom prst="rect">
            <a:avLst/>
          </a:prstGeom>
        </p:spPr>
      </p:pic>
    </p:spTree>
    <p:extLst>
      <p:ext uri="{BB962C8B-B14F-4D97-AF65-F5344CB8AC3E}">
        <p14:creationId xmlns:p14="http://schemas.microsoft.com/office/powerpoint/2010/main" val="2308397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2"/>
          <a:stretch>
            <a:fillRect/>
          </a:stretch>
        </p:blipFill>
        <p:spPr>
          <a:xfrm>
            <a:off x="573087" y="1143000"/>
            <a:ext cx="7896225" cy="5283589"/>
          </a:xfrm>
          <a:prstGeom prst="rect">
            <a:avLst/>
          </a:prstGeom>
        </p:spPr>
      </p:pic>
    </p:spTree>
    <p:extLst>
      <p:ext uri="{BB962C8B-B14F-4D97-AF65-F5344CB8AC3E}">
        <p14:creationId xmlns:p14="http://schemas.microsoft.com/office/powerpoint/2010/main" val="2520601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Normal Distribution</a:t>
            </a:r>
          </a:p>
        </p:txBody>
      </p:sp>
      <p:pic>
        <p:nvPicPr>
          <p:cNvPr id="1054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96" y="2057400"/>
            <a:ext cx="7032433" cy="304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73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goal of standardization or normalization is to make an entire set of values have a particular property. </a:t>
            </a:r>
          </a:p>
          <a:p>
            <a:pPr algn="just"/>
            <a:r>
              <a:rPr lang="en-US" dirty="0" smtClean="0"/>
              <a:t>A traditional example is that of </a:t>
            </a:r>
            <a:r>
              <a:rPr lang="en-US" dirty="0"/>
              <a:t>"standardizing a variable" in statistics. </a:t>
            </a:r>
            <a:endParaRPr lang="en-US" dirty="0" smtClean="0"/>
          </a:p>
          <a:p>
            <a:pPr algn="just"/>
            <a:r>
              <a:rPr lang="en-US" dirty="0" smtClean="0"/>
              <a:t>If  X^ is </a:t>
            </a:r>
            <a:r>
              <a:rPr lang="en-US" dirty="0"/>
              <a:t>the mean (average)of </a:t>
            </a:r>
            <a:r>
              <a:rPr lang="en-US" dirty="0" smtClean="0"/>
              <a:t>the attribute </a:t>
            </a:r>
            <a:r>
              <a:rPr lang="en-US" dirty="0"/>
              <a:t>values and </a:t>
            </a:r>
            <a:r>
              <a:rPr lang="en-US" dirty="0" err="1" smtClean="0"/>
              <a:t>S</a:t>
            </a:r>
            <a:r>
              <a:rPr lang="en-US" baseline="-25000" dirty="0" err="1" smtClean="0"/>
              <a:t>x</a:t>
            </a:r>
            <a:r>
              <a:rPr lang="en-US" dirty="0" smtClean="0"/>
              <a:t>, </a:t>
            </a:r>
            <a:r>
              <a:rPr lang="en-US" dirty="0"/>
              <a:t>is their standard deviation, then the </a:t>
            </a:r>
            <a:r>
              <a:rPr lang="en-US" dirty="0" smtClean="0"/>
              <a:t>transformation </a:t>
            </a:r>
            <a:r>
              <a:rPr lang="en-US" dirty="0" smtClean="0">
                <a:solidFill>
                  <a:srgbClr val="FF0000"/>
                </a:solidFill>
              </a:rPr>
              <a:t>x' </a:t>
            </a:r>
            <a:r>
              <a:rPr lang="en-US" dirty="0">
                <a:solidFill>
                  <a:srgbClr val="FF0000"/>
                </a:solidFill>
              </a:rPr>
              <a:t>=</a:t>
            </a:r>
            <a:r>
              <a:rPr lang="en-US" dirty="0" smtClean="0">
                <a:solidFill>
                  <a:srgbClr val="FF0000"/>
                </a:solidFill>
              </a:rPr>
              <a:t> (x –X^)/</a:t>
            </a:r>
            <a:r>
              <a:rPr lang="en-US" dirty="0" err="1" smtClean="0">
                <a:solidFill>
                  <a:srgbClr val="FF0000"/>
                </a:solidFill>
              </a:rPr>
              <a:t>S</a:t>
            </a:r>
            <a:r>
              <a:rPr lang="en-US" baseline="-25000" dirty="0" err="1" smtClean="0">
                <a:solidFill>
                  <a:srgbClr val="FF0000"/>
                </a:solidFill>
              </a:rPr>
              <a:t>x</a:t>
            </a:r>
            <a:r>
              <a:rPr lang="en-US" dirty="0" smtClean="0">
                <a:solidFill>
                  <a:srgbClr val="FF0000"/>
                </a:solidFill>
              </a:rPr>
              <a:t> </a:t>
            </a:r>
            <a:r>
              <a:rPr lang="en-US" dirty="0" smtClean="0"/>
              <a:t>, creates a </a:t>
            </a:r>
            <a:r>
              <a:rPr lang="en-US" dirty="0"/>
              <a:t>new variable that has a mean of 0 and a standard</a:t>
            </a:r>
            <a:br>
              <a:rPr lang="en-US" dirty="0"/>
            </a:br>
            <a:r>
              <a:rPr lang="en-US" dirty="0"/>
              <a:t>deviation of 1</a:t>
            </a:r>
            <a:r>
              <a:rPr lang="en-US" dirty="0" smtClean="0"/>
              <a:t>.</a:t>
            </a:r>
          </a:p>
          <a:p>
            <a:pPr algn="just"/>
            <a:r>
              <a:rPr lang="en-US" dirty="0" smtClean="0"/>
              <a:t> </a:t>
            </a:r>
            <a:r>
              <a:rPr lang="en-US" dirty="0"/>
              <a:t/>
            </a:r>
            <a:br>
              <a:rPr lang="en-US" dirty="0"/>
            </a:br>
            <a:endParaRPr lang="en-US" dirty="0"/>
          </a:p>
        </p:txBody>
      </p:sp>
      <p:sp>
        <p:nvSpPr>
          <p:cNvPr id="3" name="Title 2"/>
          <p:cNvSpPr>
            <a:spLocks noGrp="1"/>
          </p:cNvSpPr>
          <p:nvPr>
            <p:ph type="title"/>
          </p:nvPr>
        </p:nvSpPr>
        <p:spPr/>
        <p:txBody>
          <a:bodyPr/>
          <a:lstStyle/>
          <a:p>
            <a:r>
              <a:rPr lang="en-US" dirty="0"/>
              <a:t>Normal Distribution</a:t>
            </a:r>
          </a:p>
        </p:txBody>
      </p:sp>
      <p:pic>
        <p:nvPicPr>
          <p:cNvPr id="4" name="Picture 3"/>
          <p:cNvPicPr>
            <a:picLocks noChangeAspect="1"/>
          </p:cNvPicPr>
          <p:nvPr/>
        </p:nvPicPr>
        <p:blipFill>
          <a:blip r:embed="rId2"/>
          <a:stretch>
            <a:fillRect/>
          </a:stretch>
        </p:blipFill>
        <p:spPr>
          <a:xfrm>
            <a:off x="3276600" y="5621431"/>
            <a:ext cx="3312013" cy="676275"/>
          </a:xfrm>
          <a:prstGeom prst="rect">
            <a:avLst/>
          </a:prstGeom>
        </p:spPr>
      </p:pic>
      <p:sp>
        <p:nvSpPr>
          <p:cNvPr id="5" name="AutoShape 3" descr="{\bar {x}}">
            <a:hlinkClick r:id="rId3" tooltip="Xbar and R chart"/>
          </p:cNvPr>
          <p:cNvSpPr>
            <a:spLocks noChangeAspect="1" noChangeArrowheads="1"/>
          </p:cNvSpPr>
          <p:nvPr/>
        </p:nvSpPr>
        <p:spPr bwMode="auto">
          <a:xfrm>
            <a:off x="1619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89924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mean and standard deviation are strongly </a:t>
            </a:r>
            <a:r>
              <a:rPr lang="en-US" dirty="0" smtClean="0"/>
              <a:t>affected by outliers so that we can use</a:t>
            </a:r>
          </a:p>
          <a:p>
            <a:pPr lvl="1"/>
            <a:r>
              <a:rPr lang="en-US" dirty="0" smtClean="0"/>
              <a:t>Median(middle value) instead of mean</a:t>
            </a:r>
          </a:p>
          <a:p>
            <a:pPr lvl="1"/>
            <a:r>
              <a:rPr lang="en-US" dirty="0" smtClean="0"/>
              <a:t>Absolute Standard deviation </a:t>
            </a:r>
            <a:r>
              <a:rPr lang="en-US" dirty="0"/>
              <a:t/>
            </a:r>
            <a:br>
              <a:rPr lang="en-US" dirty="0"/>
            </a:br>
            <a:endParaRPr lang="en-US" dirty="0"/>
          </a:p>
        </p:txBody>
      </p:sp>
      <p:sp>
        <p:nvSpPr>
          <p:cNvPr id="3" name="Title 2"/>
          <p:cNvSpPr>
            <a:spLocks noGrp="1"/>
          </p:cNvSpPr>
          <p:nvPr>
            <p:ph type="title"/>
          </p:nvPr>
        </p:nvSpPr>
        <p:spPr/>
        <p:txBody>
          <a:bodyPr/>
          <a:lstStyle/>
          <a:p>
            <a:r>
              <a:rPr lang="en-US" dirty="0"/>
              <a:t>Normal Distribution</a:t>
            </a:r>
          </a:p>
        </p:txBody>
      </p:sp>
      <p:pic>
        <p:nvPicPr>
          <p:cNvPr id="5" name="Picture 4"/>
          <p:cNvPicPr>
            <a:picLocks noChangeAspect="1"/>
          </p:cNvPicPr>
          <p:nvPr/>
        </p:nvPicPr>
        <p:blipFill>
          <a:blip r:embed="rId2"/>
          <a:stretch>
            <a:fillRect/>
          </a:stretch>
        </p:blipFill>
        <p:spPr>
          <a:xfrm>
            <a:off x="343694" y="3581400"/>
            <a:ext cx="8453437" cy="2013369"/>
          </a:xfrm>
          <a:prstGeom prst="rect">
            <a:avLst/>
          </a:prstGeom>
        </p:spPr>
      </p:pic>
    </p:spTree>
    <p:extLst>
      <p:ext uri="{BB962C8B-B14F-4D97-AF65-F5344CB8AC3E}">
        <p14:creationId xmlns:p14="http://schemas.microsoft.com/office/powerpoint/2010/main" val="6739709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Search for Data generator tool on google.</a:t>
            </a:r>
          </a:p>
          <a:p>
            <a:r>
              <a:rPr lang="en-US" dirty="0" smtClean="0"/>
              <a:t>Create 1000 objects</a:t>
            </a:r>
          </a:p>
          <a:p>
            <a:r>
              <a:rPr lang="en-US" dirty="0" smtClean="0"/>
              <a:t>By using following attributes</a:t>
            </a:r>
          </a:p>
          <a:p>
            <a:pPr lvl="1"/>
            <a:r>
              <a:rPr lang="en-US" dirty="0" smtClean="0"/>
              <a:t>City, (Any six cities)</a:t>
            </a:r>
          </a:p>
          <a:p>
            <a:pPr lvl="1"/>
            <a:r>
              <a:rPr lang="en-US" dirty="0" smtClean="0"/>
              <a:t>Disease (Any six)</a:t>
            </a:r>
          </a:p>
          <a:p>
            <a:pPr lvl="1"/>
            <a:r>
              <a:rPr lang="en-US" dirty="0" smtClean="0"/>
              <a:t>People Effected (Range from 0 to 500)</a:t>
            </a:r>
          </a:p>
          <a:p>
            <a:r>
              <a:rPr lang="en-US" dirty="0" smtClean="0"/>
              <a:t>By using SPSS </a:t>
            </a:r>
          </a:p>
          <a:p>
            <a:pPr lvl="1"/>
            <a:r>
              <a:rPr lang="en-US" dirty="0"/>
              <a:t>P</a:t>
            </a:r>
            <a:r>
              <a:rPr lang="en-US" dirty="0" smtClean="0"/>
              <a:t>erform statistical analysis like man median mode, variation n </a:t>
            </a:r>
            <a:r>
              <a:rPr lang="en-US" dirty="0" err="1" smtClean="0"/>
              <a:t>etc</a:t>
            </a:r>
            <a:endParaRPr lang="en-US" dirty="0" smtClean="0"/>
          </a:p>
          <a:p>
            <a:pPr lvl="1"/>
            <a:r>
              <a:rPr lang="en-US" dirty="0" smtClean="0"/>
              <a:t>Create different types of histograms, boxplot n </a:t>
            </a:r>
            <a:r>
              <a:rPr lang="en-US" dirty="0" err="1" smtClean="0"/>
              <a:t>etc</a:t>
            </a:r>
            <a:endParaRPr lang="en-US" dirty="0" smtClean="0"/>
          </a:p>
          <a:p>
            <a:pPr lvl="1"/>
            <a:r>
              <a:rPr lang="en-US" dirty="0" smtClean="0"/>
              <a:t>Show results in any document for in </a:t>
            </a:r>
            <a:r>
              <a:rPr lang="en-US" dirty="0" err="1" smtClean="0"/>
              <a:t>ppt</a:t>
            </a:r>
            <a:r>
              <a:rPr lang="en-US" dirty="0" smtClean="0"/>
              <a:t> form.</a:t>
            </a:r>
            <a:endParaRPr lang="en-US" dirty="0"/>
          </a:p>
        </p:txBody>
      </p:sp>
      <p:sp>
        <p:nvSpPr>
          <p:cNvPr id="3" name="Title 2"/>
          <p:cNvSpPr>
            <a:spLocks noGrp="1"/>
          </p:cNvSpPr>
          <p:nvPr>
            <p:ph type="title"/>
          </p:nvPr>
        </p:nvSpPr>
        <p:spPr/>
        <p:txBody>
          <a:bodyPr/>
          <a:lstStyle/>
          <a:p>
            <a:r>
              <a:rPr lang="en-US" dirty="0" smtClean="0"/>
              <a:t>Exercise on SPSS</a:t>
            </a:r>
            <a:endParaRPr lang="en-US" dirty="0"/>
          </a:p>
        </p:txBody>
      </p:sp>
    </p:spTree>
    <p:extLst>
      <p:ext uri="{BB962C8B-B14F-4D97-AF65-F5344CB8AC3E}">
        <p14:creationId xmlns:p14="http://schemas.microsoft.com/office/powerpoint/2010/main" val="2816125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Similarity and dissimilarity are important </a:t>
            </a:r>
            <a:r>
              <a:rPr lang="en-US" sz="2000" dirty="0" smtClean="0"/>
              <a:t>because they </a:t>
            </a:r>
            <a:r>
              <a:rPr lang="en-US" sz="2000" dirty="0"/>
              <a:t>are used by a </a:t>
            </a:r>
            <a:r>
              <a:rPr lang="en-US" sz="2000" dirty="0" smtClean="0"/>
              <a:t>number of </a:t>
            </a:r>
            <a:r>
              <a:rPr lang="en-US" sz="2000" dirty="0"/>
              <a:t>data mining techniques</a:t>
            </a:r>
            <a:r>
              <a:rPr lang="en-US" sz="2000" dirty="0" smtClean="0"/>
              <a:t>, such </a:t>
            </a:r>
            <a:r>
              <a:rPr lang="en-US" sz="2000" dirty="0"/>
              <a:t>as </a:t>
            </a:r>
            <a:endParaRPr lang="en-US" sz="2000" dirty="0" smtClean="0"/>
          </a:p>
          <a:p>
            <a:pPr lvl="1"/>
            <a:r>
              <a:rPr lang="en-US" sz="1800" dirty="0" smtClean="0"/>
              <a:t>clustering</a:t>
            </a:r>
            <a:r>
              <a:rPr lang="en-US" sz="1800" dirty="0"/>
              <a:t>, nearest neighbor </a:t>
            </a:r>
            <a:r>
              <a:rPr lang="en-US" sz="1800" dirty="0" smtClean="0"/>
              <a:t>classification, and </a:t>
            </a:r>
            <a:r>
              <a:rPr lang="en-US" sz="1800" dirty="0"/>
              <a:t>anomaly detection. </a:t>
            </a:r>
            <a:endParaRPr lang="en-US" sz="1800" dirty="0" smtClean="0"/>
          </a:p>
          <a:p>
            <a:r>
              <a:rPr lang="en-US" sz="2400" dirty="0"/>
              <a:t>For </a:t>
            </a:r>
            <a:r>
              <a:rPr lang="en-US" sz="2400" dirty="0" smtClean="0"/>
              <a:t>convenience, the </a:t>
            </a:r>
            <a:r>
              <a:rPr lang="en-US" sz="2400" dirty="0"/>
              <a:t>term </a:t>
            </a:r>
            <a:r>
              <a:rPr lang="en-US" sz="2400" b="1" dirty="0">
                <a:solidFill>
                  <a:srgbClr val="FF0000"/>
                </a:solidFill>
              </a:rPr>
              <a:t>proximity</a:t>
            </a:r>
            <a:r>
              <a:rPr lang="en-US" sz="2400" dirty="0"/>
              <a:t> is </a:t>
            </a:r>
            <a:r>
              <a:rPr lang="en-US" sz="2400" dirty="0" smtClean="0"/>
              <a:t>used to </a:t>
            </a:r>
            <a:r>
              <a:rPr lang="en-US" sz="2400" dirty="0"/>
              <a:t>refer to either similarity or dissimilarity</a:t>
            </a:r>
            <a:r>
              <a:rPr lang="en-US" sz="2400" dirty="0" smtClean="0"/>
              <a:t>.</a:t>
            </a:r>
          </a:p>
          <a:p>
            <a:pPr lvl="1"/>
            <a:r>
              <a:rPr lang="en-US" sz="2000" dirty="0" smtClean="0"/>
              <a:t>How to measure proximity having objects with </a:t>
            </a:r>
          </a:p>
          <a:p>
            <a:pPr lvl="2"/>
            <a:r>
              <a:rPr lang="en-US" sz="1800" dirty="0" smtClean="0"/>
              <a:t>simple single attribute</a:t>
            </a:r>
          </a:p>
          <a:p>
            <a:pPr lvl="2"/>
            <a:r>
              <a:rPr lang="en-US" sz="1800" dirty="0" smtClean="0"/>
              <a:t>multiple attributes</a:t>
            </a:r>
          </a:p>
          <a:p>
            <a:r>
              <a:rPr lang="en-US" sz="2400" dirty="0" smtClean="0"/>
              <a:t> For two dimensional point and time series data</a:t>
            </a:r>
          </a:p>
          <a:p>
            <a:pPr lvl="1"/>
            <a:r>
              <a:rPr lang="en-US" sz="2000" dirty="0" smtClean="0"/>
              <a:t>We use measures such </a:t>
            </a:r>
            <a:r>
              <a:rPr lang="en-US" sz="2000" dirty="0"/>
              <a:t>as </a:t>
            </a:r>
            <a:r>
              <a:rPr lang="en-US" sz="2000" b="1" dirty="0"/>
              <a:t>correlation</a:t>
            </a:r>
            <a:r>
              <a:rPr lang="en-US" sz="2000" dirty="0"/>
              <a:t> and </a:t>
            </a:r>
            <a:r>
              <a:rPr lang="en-US" sz="2000" b="1" dirty="0"/>
              <a:t>Euclidean</a:t>
            </a:r>
            <a:r>
              <a:rPr lang="en-US" sz="2000" dirty="0"/>
              <a:t> </a:t>
            </a:r>
            <a:r>
              <a:rPr lang="en-US" sz="2000" dirty="0" smtClean="0"/>
              <a:t>distance.</a:t>
            </a:r>
          </a:p>
          <a:p>
            <a:r>
              <a:rPr lang="en-US" sz="2400" dirty="0"/>
              <a:t>For parse data like text documents we use </a:t>
            </a:r>
          </a:p>
          <a:p>
            <a:pPr lvl="2"/>
            <a:r>
              <a:rPr lang="en-US" sz="1800" dirty="0" err="1"/>
              <a:t>Jaccard</a:t>
            </a:r>
            <a:r>
              <a:rPr lang="en-US" sz="1800" dirty="0"/>
              <a:t> and cosine similarity </a:t>
            </a:r>
            <a:r>
              <a:rPr lang="en-US" sz="1800" dirty="0" smtClean="0"/>
              <a:t>measure</a:t>
            </a:r>
            <a:r>
              <a:rPr lang="en-US" sz="1800" dirty="0"/>
              <a:t/>
            </a:r>
            <a:br>
              <a:rPr lang="en-US" sz="1800" dirty="0"/>
            </a:br>
            <a:r>
              <a:rPr lang="en-US" sz="1800" dirty="0"/>
              <a:t/>
            </a:r>
            <a:br>
              <a:rPr lang="en-US" sz="1800" dirty="0"/>
            </a:br>
            <a:r>
              <a:rPr lang="en-US" sz="1800" dirty="0"/>
              <a:t/>
            </a:r>
            <a:br>
              <a:rPr lang="en-US" sz="1800" dirty="0"/>
            </a:br>
            <a:endParaRPr lang="en-US" sz="1800" dirty="0"/>
          </a:p>
        </p:txBody>
      </p:sp>
      <p:sp>
        <p:nvSpPr>
          <p:cNvPr id="3" name="Title 2"/>
          <p:cNvSpPr>
            <a:spLocks noGrp="1"/>
          </p:cNvSpPr>
          <p:nvPr>
            <p:ph type="title"/>
          </p:nvPr>
        </p:nvSpPr>
        <p:spPr/>
        <p:txBody>
          <a:bodyPr/>
          <a:lstStyle/>
          <a:p>
            <a:r>
              <a:rPr lang="en-US" altLang="en-US" dirty="0"/>
              <a:t>Similarity and Dissimilarity</a:t>
            </a:r>
            <a:endParaRPr lang="en-US" dirty="0"/>
          </a:p>
        </p:txBody>
      </p:sp>
    </p:spTree>
    <p:extLst>
      <p:ext uri="{BB962C8B-B14F-4D97-AF65-F5344CB8AC3E}">
        <p14:creationId xmlns:p14="http://schemas.microsoft.com/office/powerpoint/2010/main" val="3348355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r>
              <a:rPr lang="en-US" altLang="en-US" smtClean="0"/>
              <a:t>Properties of Attribute Values </a:t>
            </a:r>
          </a:p>
        </p:txBody>
      </p:sp>
      <p:sp>
        <p:nvSpPr>
          <p:cNvPr id="13315" name="Rectangle 5"/>
          <p:cNvSpPr>
            <a:spLocks noGrp="1" noChangeArrowheads="1"/>
          </p:cNvSpPr>
          <p:nvPr>
            <p:ph type="body" idx="1"/>
          </p:nvPr>
        </p:nvSpPr>
        <p:spPr/>
        <p:txBody>
          <a:bodyPr/>
          <a:lstStyle/>
          <a:p>
            <a:r>
              <a:rPr lang="en-US" altLang="en-US" smtClean="0"/>
              <a:t>The type of an attribute depends on which of the following properties it possesses:</a:t>
            </a:r>
          </a:p>
          <a:p>
            <a:pPr lvl="1"/>
            <a:r>
              <a:rPr lang="en-US" altLang="en-US" smtClean="0"/>
              <a:t>Distinctness:  		=  </a:t>
            </a:r>
            <a:r>
              <a:rPr lang="en-US" altLang="en-US" smtClean="0">
                <a:sym typeface="Symbol" panose="05050102010706020507" pitchFamily="18" charset="2"/>
              </a:rPr>
              <a:t>		</a:t>
            </a:r>
            <a:endParaRPr lang="en-US" altLang="en-US" smtClean="0"/>
          </a:p>
          <a:p>
            <a:pPr lvl="1"/>
            <a:r>
              <a:rPr lang="en-US" altLang="en-US" smtClean="0"/>
              <a:t>Order:  		&lt;  &gt;  		</a:t>
            </a:r>
          </a:p>
          <a:p>
            <a:pPr lvl="1"/>
            <a:r>
              <a:rPr lang="en-US" altLang="en-US" smtClean="0"/>
              <a:t>Addition:  		+  - 		</a:t>
            </a:r>
          </a:p>
          <a:p>
            <a:pPr lvl="1"/>
            <a:r>
              <a:rPr lang="en-US" altLang="en-US" smtClean="0"/>
              <a:t>Multiplication: 		* /</a:t>
            </a:r>
          </a:p>
          <a:p>
            <a:pPr lvl="4"/>
            <a:endParaRPr lang="en-US" altLang="en-US" smtClean="0"/>
          </a:p>
          <a:p>
            <a:pPr lvl="1"/>
            <a:r>
              <a:rPr lang="en-US" altLang="en-US" smtClean="0"/>
              <a:t>Nominal attribute: distinctness</a:t>
            </a:r>
          </a:p>
          <a:p>
            <a:pPr lvl="1"/>
            <a:r>
              <a:rPr lang="en-US" altLang="en-US" smtClean="0"/>
              <a:t>Ordinal attribute: distinctness &amp; order</a:t>
            </a:r>
          </a:p>
          <a:p>
            <a:pPr lvl="1"/>
            <a:r>
              <a:rPr lang="en-US" altLang="en-US" smtClean="0"/>
              <a:t>Interval attribute: distinctness, order &amp; addition</a:t>
            </a:r>
          </a:p>
          <a:p>
            <a:pPr lvl="1"/>
            <a:r>
              <a:rPr lang="en-US" altLang="en-US" smtClean="0"/>
              <a:t>Ratio attribute: all 4 properties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dirty="0" smtClean="0"/>
              <a:t>Similarity and Dissimilarity</a:t>
            </a:r>
          </a:p>
        </p:txBody>
      </p:sp>
      <p:sp>
        <p:nvSpPr>
          <p:cNvPr id="86019" name="Rectangle 3"/>
          <p:cNvSpPr>
            <a:spLocks noGrp="1" noChangeArrowheads="1"/>
          </p:cNvSpPr>
          <p:nvPr>
            <p:ph type="body" idx="1"/>
          </p:nvPr>
        </p:nvSpPr>
        <p:spPr/>
        <p:txBody>
          <a:bodyPr/>
          <a:lstStyle/>
          <a:p>
            <a:r>
              <a:rPr lang="en-US" altLang="en-US" dirty="0" smtClean="0"/>
              <a:t>Similarity</a:t>
            </a:r>
          </a:p>
          <a:p>
            <a:pPr lvl="1"/>
            <a:r>
              <a:rPr lang="en-US" altLang="en-US" dirty="0" smtClean="0"/>
              <a:t>Numerical measure of how alike two data objects are.</a:t>
            </a:r>
          </a:p>
          <a:p>
            <a:pPr lvl="1"/>
            <a:r>
              <a:rPr lang="en-US" altLang="en-US" dirty="0" smtClean="0"/>
              <a:t>Is higher when objects are more alike.</a:t>
            </a:r>
          </a:p>
          <a:p>
            <a:pPr lvl="1"/>
            <a:r>
              <a:rPr lang="en-US" altLang="en-US" dirty="0" smtClean="0"/>
              <a:t>Nonnegative, often falls in the range [0,1], </a:t>
            </a:r>
          </a:p>
          <a:p>
            <a:pPr lvl="1"/>
            <a:r>
              <a:rPr lang="en-US" altLang="en-US" b="1" dirty="0" smtClean="0">
                <a:solidFill>
                  <a:srgbClr val="FF0000"/>
                </a:solidFill>
              </a:rPr>
              <a:t>0=no, 1=high</a:t>
            </a:r>
            <a:r>
              <a:rPr lang="en-US" altLang="en-US" dirty="0" smtClean="0"/>
              <a:t> similarity</a:t>
            </a:r>
          </a:p>
          <a:p>
            <a:r>
              <a:rPr lang="en-US" altLang="en-US" dirty="0" smtClean="0"/>
              <a:t>Dissimilarity</a:t>
            </a:r>
          </a:p>
          <a:p>
            <a:pPr lvl="1"/>
            <a:r>
              <a:rPr lang="en-US" altLang="en-US" dirty="0"/>
              <a:t>Numerical measure of how different are two data objects</a:t>
            </a:r>
          </a:p>
          <a:p>
            <a:pPr lvl="1"/>
            <a:r>
              <a:rPr lang="en-US" altLang="en-US" dirty="0"/>
              <a:t>Lower when objects are more alike</a:t>
            </a:r>
          </a:p>
          <a:p>
            <a:pPr lvl="1"/>
            <a:r>
              <a:rPr lang="en-US" altLang="en-US" dirty="0"/>
              <a:t>Minimum dissimilarity is often (0 to ∞), some time lies from [0,1]</a:t>
            </a:r>
          </a:p>
          <a:p>
            <a:pPr lvl="1"/>
            <a:r>
              <a:rPr lang="en-US" altLang="en-US" dirty="0"/>
              <a:t>Upper limit varies</a:t>
            </a:r>
            <a:r>
              <a:rPr lang="en-US" altLang="en-US" dirty="0" smtClean="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200" dirty="0" smtClean="0"/>
              <a:t>Transformations </a:t>
            </a:r>
            <a:r>
              <a:rPr lang="en-US" sz="3200" dirty="0"/>
              <a:t>are often applied to convert a similarity to a </a:t>
            </a:r>
            <a:r>
              <a:rPr lang="en-US" sz="3200" dirty="0" smtClean="0"/>
              <a:t>dissimilarity, or </a:t>
            </a:r>
            <a:r>
              <a:rPr lang="en-US" sz="3200" dirty="0"/>
              <a:t>vice versa, or </a:t>
            </a:r>
            <a:endParaRPr lang="en-US" sz="3200" dirty="0" smtClean="0"/>
          </a:p>
          <a:p>
            <a:r>
              <a:rPr lang="en-US" sz="3200" dirty="0" smtClean="0"/>
              <a:t>To </a:t>
            </a:r>
            <a:r>
              <a:rPr lang="en-US" sz="3200" dirty="0"/>
              <a:t>transform a proximity </a:t>
            </a:r>
            <a:r>
              <a:rPr lang="en-US" sz="3200" dirty="0" smtClean="0"/>
              <a:t>measure to </a:t>
            </a:r>
            <a:r>
              <a:rPr lang="en-US" sz="3200" dirty="0"/>
              <a:t>fall within a </a:t>
            </a:r>
            <a:r>
              <a:rPr lang="en-US" sz="3200" dirty="0" smtClean="0"/>
              <a:t>particular range</a:t>
            </a:r>
            <a:r>
              <a:rPr lang="en-US" sz="3200" dirty="0"/>
              <a:t>, such as [0,1]. </a:t>
            </a:r>
            <a:endParaRPr lang="en-US" sz="3200" dirty="0" smtClean="0"/>
          </a:p>
          <a:p>
            <a:pPr lvl="1"/>
            <a:r>
              <a:rPr lang="en-US" sz="2800" dirty="0" smtClean="0"/>
              <a:t>If some algorithm only computes similarity and we have dissimilarity, then we need transformation.</a:t>
            </a:r>
          </a:p>
          <a:p>
            <a:pPr lvl="1"/>
            <a:r>
              <a:rPr lang="en-US" sz="2800" dirty="0" smtClean="0"/>
              <a:t>Or </a:t>
            </a:r>
            <a:r>
              <a:rPr lang="en-US" sz="2800" dirty="0"/>
              <a:t>algorithm </a:t>
            </a:r>
            <a:r>
              <a:rPr lang="en-US" sz="2800" dirty="0" smtClean="0"/>
              <a:t>may work between range [0-1]</a:t>
            </a:r>
            <a:endParaRPr lang="en-US" sz="2800" dirty="0"/>
          </a:p>
        </p:txBody>
      </p:sp>
      <p:sp>
        <p:nvSpPr>
          <p:cNvPr id="3" name="Title 2"/>
          <p:cNvSpPr>
            <a:spLocks noGrp="1"/>
          </p:cNvSpPr>
          <p:nvPr>
            <p:ph type="title"/>
          </p:nvPr>
        </p:nvSpPr>
        <p:spPr/>
        <p:txBody>
          <a:bodyPr/>
          <a:lstStyle/>
          <a:p>
            <a:r>
              <a:rPr lang="en-US" dirty="0" smtClean="0"/>
              <a:t>Transformations by proximity</a:t>
            </a:r>
            <a:endParaRPr lang="en-US" dirty="0"/>
          </a:p>
        </p:txBody>
      </p:sp>
    </p:spTree>
    <p:extLst>
      <p:ext uri="{BB962C8B-B14F-4D97-AF65-F5344CB8AC3E}">
        <p14:creationId xmlns:p14="http://schemas.microsoft.com/office/powerpoint/2010/main" val="887474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1" y="1143000"/>
            <a:ext cx="7315200" cy="5181600"/>
          </a:xfrm>
        </p:spPr>
        <p:txBody>
          <a:bodyPr/>
          <a:lstStyle/>
          <a:p>
            <a:pPr algn="just"/>
            <a:r>
              <a:rPr lang="en-US" dirty="0" smtClean="0"/>
              <a:t>For </a:t>
            </a:r>
            <a:r>
              <a:rPr lang="en-US" dirty="0"/>
              <a:t>example, if the similarities between objects </a:t>
            </a:r>
            <a:r>
              <a:rPr lang="en-US" dirty="0" smtClean="0"/>
              <a:t>range from </a:t>
            </a:r>
            <a:r>
              <a:rPr lang="en-US" dirty="0"/>
              <a:t>1 (not at all similar) to 10 (completely similar), </a:t>
            </a:r>
            <a:endParaRPr lang="en-US" dirty="0" smtClean="0"/>
          </a:p>
          <a:p>
            <a:pPr algn="just"/>
            <a:r>
              <a:rPr lang="en-US" dirty="0"/>
              <a:t>we can make them </a:t>
            </a:r>
            <a:r>
              <a:rPr lang="en-US" dirty="0" smtClean="0"/>
              <a:t>fall within </a:t>
            </a:r>
            <a:r>
              <a:rPr lang="en-US" dirty="0"/>
              <a:t>the range </a:t>
            </a:r>
            <a:r>
              <a:rPr lang="en-US" dirty="0" smtClean="0"/>
              <a:t>[0,1] </a:t>
            </a:r>
            <a:r>
              <a:rPr lang="en-US" dirty="0"/>
              <a:t>by using the transformation </a:t>
            </a:r>
            <a:endParaRPr lang="en-US" dirty="0" smtClean="0"/>
          </a:p>
          <a:p>
            <a:pPr lvl="1" algn="just"/>
            <a:r>
              <a:rPr lang="en-US" dirty="0" smtClean="0"/>
              <a:t>s</a:t>
            </a:r>
            <a:r>
              <a:rPr lang="en-US" dirty="0"/>
              <a:t>' </a:t>
            </a:r>
            <a:r>
              <a:rPr lang="en-US" dirty="0" smtClean="0"/>
              <a:t>= </a:t>
            </a:r>
            <a:r>
              <a:rPr lang="en-US" dirty="0"/>
              <a:t>(s </a:t>
            </a:r>
            <a:r>
              <a:rPr lang="en-US" dirty="0" smtClean="0"/>
              <a:t>– </a:t>
            </a:r>
            <a:r>
              <a:rPr lang="en-US" dirty="0" err="1" smtClean="0"/>
              <a:t>min_s</a:t>
            </a:r>
            <a:r>
              <a:rPr lang="en-US" dirty="0" smtClean="0"/>
              <a:t>)/(</a:t>
            </a:r>
            <a:r>
              <a:rPr lang="en-US" dirty="0" err="1" smtClean="0"/>
              <a:t>max_s</a:t>
            </a:r>
            <a:r>
              <a:rPr lang="en-US" dirty="0" smtClean="0"/>
              <a:t> – </a:t>
            </a:r>
            <a:r>
              <a:rPr lang="en-US" dirty="0" err="1" smtClean="0"/>
              <a:t>min_s</a:t>
            </a:r>
            <a:r>
              <a:rPr lang="en-US" dirty="0" smtClean="0"/>
              <a:t>), </a:t>
            </a:r>
          </a:p>
          <a:p>
            <a:pPr lvl="1" algn="just"/>
            <a:r>
              <a:rPr lang="en-US" dirty="0" smtClean="0"/>
              <a:t>d' </a:t>
            </a:r>
            <a:r>
              <a:rPr lang="en-US" dirty="0"/>
              <a:t>= </a:t>
            </a:r>
            <a:r>
              <a:rPr lang="en-US" dirty="0" smtClean="0"/>
              <a:t>(d </a:t>
            </a:r>
            <a:r>
              <a:rPr lang="en-US" dirty="0"/>
              <a:t>– </a:t>
            </a:r>
            <a:r>
              <a:rPr lang="en-US" dirty="0" err="1" smtClean="0"/>
              <a:t>min_d</a:t>
            </a:r>
            <a:r>
              <a:rPr lang="en-US" dirty="0" smtClean="0"/>
              <a:t>)/(</a:t>
            </a:r>
            <a:r>
              <a:rPr lang="en-US" dirty="0" err="1" smtClean="0"/>
              <a:t>max_d</a:t>
            </a:r>
            <a:r>
              <a:rPr lang="en-US" dirty="0" smtClean="0"/>
              <a:t> </a:t>
            </a:r>
            <a:r>
              <a:rPr lang="en-US" dirty="0"/>
              <a:t>– </a:t>
            </a:r>
            <a:r>
              <a:rPr lang="en-US" dirty="0" err="1" smtClean="0"/>
              <a:t>min_d</a:t>
            </a:r>
            <a:r>
              <a:rPr lang="en-US" dirty="0" smtClean="0"/>
              <a:t>)</a:t>
            </a:r>
          </a:p>
          <a:p>
            <a:pPr algn="just"/>
            <a:r>
              <a:rPr lang="en-US" dirty="0" smtClean="0"/>
              <a:t>Above proximity is within finite range[0-1].</a:t>
            </a:r>
            <a:r>
              <a:rPr lang="en-US" dirty="0"/>
              <a:t/>
            </a:r>
            <a:br>
              <a:rPr lang="en-US" dirty="0"/>
            </a:br>
            <a:r>
              <a:rPr lang="en-US" dirty="0"/>
              <a:t/>
            </a:r>
            <a:br>
              <a:rPr lang="en-US" dirty="0"/>
            </a:br>
            <a:endParaRPr lang="en-US" dirty="0" smtClean="0"/>
          </a:p>
          <a:p>
            <a:pPr algn="just"/>
            <a:endParaRPr lang="en-US" dirty="0"/>
          </a:p>
        </p:txBody>
      </p:sp>
      <p:sp>
        <p:nvSpPr>
          <p:cNvPr id="3" name="Title 2"/>
          <p:cNvSpPr>
            <a:spLocks noGrp="1"/>
          </p:cNvSpPr>
          <p:nvPr>
            <p:ph type="title"/>
          </p:nvPr>
        </p:nvSpPr>
        <p:spPr/>
        <p:txBody>
          <a:bodyPr/>
          <a:lstStyle/>
          <a:p>
            <a:r>
              <a:rPr lang="en-US" dirty="0" smtClean="0"/>
              <a:t>Transformations by proximity…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0114486"/>
              </p:ext>
            </p:extLst>
          </p:nvPr>
        </p:nvGraphicFramePr>
        <p:xfrm>
          <a:off x="7742237" y="152400"/>
          <a:ext cx="1275664" cy="3122295"/>
        </p:xfrm>
        <a:graphic>
          <a:graphicData uri="http://schemas.openxmlformats.org/drawingml/2006/table">
            <a:tbl>
              <a:tblPr>
                <a:tableStyleId>{C4B1156A-380E-4F78-BDF5-A606A8083BF9}</a:tableStyleId>
              </a:tblPr>
              <a:tblGrid>
                <a:gridCol w="713265"/>
                <a:gridCol w="562399"/>
              </a:tblGrid>
              <a:tr h="232064">
                <a:tc>
                  <a:txBody>
                    <a:bodyPr/>
                    <a:lstStyle/>
                    <a:p>
                      <a:pPr algn="ctr" fontAlgn="b"/>
                      <a:r>
                        <a:rPr lang="en-US" sz="1800" u="none" strike="noStrike" dirty="0">
                          <a:effectLst/>
                        </a:rPr>
                        <a:t>S</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ctr" fontAlgn="b"/>
                      <a:r>
                        <a:rPr lang="en-US" sz="1800" u="none" strike="noStrike" dirty="0">
                          <a:effectLst/>
                        </a:rPr>
                        <a:t>S'</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r>
              <a:tr h="232064">
                <a:tc>
                  <a:txBody>
                    <a:bodyPr/>
                    <a:lstStyle/>
                    <a:p>
                      <a:pPr algn="l" fontAlgn="b"/>
                      <a:r>
                        <a:rPr lang="en-US" sz="1800" u="none" strike="noStrike" dirty="0">
                          <a:effectLst/>
                        </a:rPr>
                        <a:t>100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0.0</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200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0.1</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300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0.2</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400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dirty="0">
                          <a:effectLst/>
                        </a:rPr>
                        <a:t>0.3</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500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dirty="0">
                          <a:effectLst/>
                        </a:rPr>
                        <a:t>0.4</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600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0.6</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700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0.7</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800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0.8</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900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a:effectLst/>
                        </a:rPr>
                        <a:t>0.9</a:t>
                      </a:r>
                      <a:endParaRPr lang="en-US" sz="1800" b="1" i="0" u="none" strike="noStrike">
                        <a:solidFill>
                          <a:srgbClr val="000000"/>
                        </a:solidFill>
                        <a:effectLst/>
                        <a:latin typeface="Aharoni" panose="02010803020104030203" pitchFamily="2" charset="-79"/>
                        <a:cs typeface="Aharoni" panose="02010803020104030203" pitchFamily="2" charset="-79"/>
                      </a:endParaRPr>
                    </a:p>
                  </a:txBody>
                  <a:tcPr marL="114300" marR="9525" marT="9525" marB="0" anchor="b"/>
                </a:tc>
              </a:tr>
              <a:tr h="232064">
                <a:tc>
                  <a:txBody>
                    <a:bodyPr/>
                    <a:lstStyle/>
                    <a:p>
                      <a:pPr algn="l" fontAlgn="b"/>
                      <a:r>
                        <a:rPr lang="en-US" sz="1800" u="none" strike="noStrike" dirty="0">
                          <a:effectLst/>
                        </a:rPr>
                        <a:t>1000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9525" marR="9525" marT="9525" marB="0" anchor="b"/>
                </a:tc>
                <a:tc>
                  <a:txBody>
                    <a:bodyPr/>
                    <a:lstStyle/>
                    <a:p>
                      <a:pPr algn="l" fontAlgn="b"/>
                      <a:r>
                        <a:rPr lang="en-US" sz="1800" u="none" strike="noStrike" dirty="0">
                          <a:effectLst/>
                        </a:rPr>
                        <a:t>1.0</a:t>
                      </a:r>
                      <a:endParaRPr lang="en-US" sz="1800" b="1" i="0" u="none" strike="noStrike" dirty="0">
                        <a:solidFill>
                          <a:srgbClr val="000000"/>
                        </a:solidFill>
                        <a:effectLst/>
                        <a:latin typeface="Aharoni" panose="02010803020104030203" pitchFamily="2" charset="-79"/>
                        <a:cs typeface="Aharoni" panose="02010803020104030203" pitchFamily="2" charset="-79"/>
                      </a:endParaRPr>
                    </a:p>
                  </a:txBody>
                  <a:tcPr marL="114300"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5262161"/>
              </p:ext>
            </p:extLst>
          </p:nvPr>
        </p:nvGraphicFramePr>
        <p:xfrm>
          <a:off x="7694269" y="3415553"/>
          <a:ext cx="1371600" cy="3352800"/>
        </p:xfrm>
        <a:graphic>
          <a:graphicData uri="http://schemas.openxmlformats.org/drawingml/2006/table">
            <a:tbl>
              <a:tblPr>
                <a:tableStyleId>{35758FB7-9AC5-4552-8A53-C91805E547FA}</a:tableStyleId>
              </a:tblPr>
              <a:tblGrid>
                <a:gridCol w="685800"/>
                <a:gridCol w="685800"/>
              </a:tblGrid>
              <a:tr h="304800">
                <a:tc>
                  <a:txBody>
                    <a:bodyPr/>
                    <a:lstStyle/>
                    <a:p>
                      <a:pPr algn="ctr" rtl="0" fontAlgn="b"/>
                      <a:r>
                        <a:rPr lang="en-US" sz="1800" b="0" u="none" strike="noStrike" dirty="0">
                          <a:effectLst/>
                        </a:rPr>
                        <a:t>S</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rtl="0" fontAlgn="b"/>
                      <a:r>
                        <a:rPr lang="en-US" sz="1800" b="0" u="none" strike="noStrike">
                          <a:effectLst/>
                        </a:rPr>
                        <a:t>S'</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100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150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0.13</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230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0.33</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260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0.4</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290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dirty="0">
                          <a:effectLst/>
                        </a:rPr>
                        <a:t>0.48</a:t>
                      </a:r>
                      <a:endParaRPr lang="en-US" sz="1800" b="0" i="0" u="none" strike="noStrike" dirty="0">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330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0.58</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380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0.7</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400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0.75</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450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a:effectLst/>
                        </a:rPr>
                        <a:t>0.88</a:t>
                      </a:r>
                      <a:endParaRPr lang="en-US" sz="1800" b="0" i="0" u="none" strike="noStrike">
                        <a:solidFill>
                          <a:srgbClr val="000000"/>
                        </a:solidFill>
                        <a:effectLst/>
                        <a:latin typeface="Arial" panose="020B0604020202020204" pitchFamily="34" charset="0"/>
                      </a:endParaRPr>
                    </a:p>
                  </a:txBody>
                  <a:tcPr marL="9525" marR="9525" marT="9525" marB="0" anchor="b"/>
                </a:tc>
              </a:tr>
              <a:tr h="304800">
                <a:tc>
                  <a:txBody>
                    <a:bodyPr/>
                    <a:lstStyle/>
                    <a:p>
                      <a:pPr algn="l" rtl="0" fontAlgn="b"/>
                      <a:r>
                        <a:rPr lang="en-US" sz="1800" b="0" u="none" strike="noStrike" dirty="0">
                          <a:effectLst/>
                        </a:rPr>
                        <a:t>500</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l" rtl="0" fontAlgn="b"/>
                      <a:r>
                        <a:rPr lang="en-US" sz="1800" b="0" u="none" strike="noStrike" dirty="0">
                          <a:effectLst/>
                        </a:rPr>
                        <a:t>1</a:t>
                      </a:r>
                      <a:endParaRPr lang="en-US" sz="1800" b="0" i="0" u="none" strike="noStrike" dirty="0">
                        <a:solidFill>
                          <a:srgbClr val="000000"/>
                        </a:solidFill>
                        <a:effectLst/>
                        <a:latin typeface="Arial" panose="020B0604020202020204" pitchFamily="34" charset="0"/>
                      </a:endParaRPr>
                    </a:p>
                  </a:txBody>
                  <a:tcPr marL="9525" marR="9525" marT="9525" marB="0" anchor="b"/>
                </a:tc>
              </a:tr>
            </a:tbl>
          </a:graphicData>
        </a:graphic>
      </p:graphicFrame>
    </p:spTree>
    <p:extLst>
      <p:ext uri="{BB962C8B-B14F-4D97-AF65-F5344CB8AC3E}">
        <p14:creationId xmlns:p14="http://schemas.microsoft.com/office/powerpoint/2010/main" val="674839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t>For interval [0,∞], then a non-linear transformation is needed and values will not have the same relationship to one another on the new scale.</a:t>
            </a:r>
          </a:p>
          <a:p>
            <a:pPr algn="just"/>
            <a:r>
              <a:rPr lang="en-US" sz="2400" dirty="0"/>
              <a:t>Consider the transformation </a:t>
            </a:r>
            <a:r>
              <a:rPr lang="en-US" sz="2400" dirty="0" smtClean="0"/>
              <a:t>d' </a:t>
            </a:r>
            <a:r>
              <a:rPr lang="en-US" sz="2400" dirty="0"/>
              <a:t>=</a:t>
            </a:r>
            <a:r>
              <a:rPr lang="en-US" sz="2400" dirty="0" smtClean="0"/>
              <a:t>d/(1 + </a:t>
            </a:r>
            <a:r>
              <a:rPr lang="en-US" sz="2400" dirty="0"/>
              <a:t>d) for a dissimilarity </a:t>
            </a:r>
            <a:r>
              <a:rPr lang="en-US" sz="2400" dirty="0" smtClean="0"/>
              <a:t>measure that ranges </a:t>
            </a:r>
            <a:r>
              <a:rPr lang="en-US" sz="2400" dirty="0"/>
              <a:t>from 0 to </a:t>
            </a:r>
            <a:r>
              <a:rPr lang="en-US" dirty="0"/>
              <a:t>∞</a:t>
            </a:r>
            <a:r>
              <a:rPr lang="en-US" sz="2400" dirty="0" smtClean="0"/>
              <a:t>. </a:t>
            </a:r>
          </a:p>
          <a:p>
            <a:pPr algn="just"/>
            <a:r>
              <a:rPr lang="en-US" sz="2400" dirty="0" smtClean="0"/>
              <a:t>The </a:t>
            </a:r>
            <a:r>
              <a:rPr lang="en-US" sz="2400" dirty="0"/>
              <a:t>dissimilarities 0, 0.5, 2, 10, 100, and 1000 will </a:t>
            </a:r>
            <a:r>
              <a:rPr lang="en-US" sz="2400" dirty="0" smtClean="0"/>
              <a:t>be transformed into </a:t>
            </a:r>
            <a:r>
              <a:rPr lang="en-US" sz="2400" dirty="0"/>
              <a:t>the new </a:t>
            </a:r>
            <a:r>
              <a:rPr lang="en-US" sz="2400" dirty="0" smtClean="0"/>
              <a:t>dissimilarities 0</a:t>
            </a:r>
            <a:r>
              <a:rPr lang="en-US" sz="2400" dirty="0"/>
              <a:t>, 0.33, 0.67, 0.90, 0.99, and </a:t>
            </a:r>
            <a:r>
              <a:rPr lang="en-US" sz="2400" dirty="0" smtClean="0"/>
              <a:t>0.999, respectively.</a:t>
            </a:r>
          </a:p>
          <a:p>
            <a:pPr algn="just"/>
            <a:r>
              <a:rPr lang="en-US" sz="2400" dirty="0" smtClean="0"/>
              <a:t>Correlation is measure of similarity that takes values in interval [1,-1], </a:t>
            </a:r>
            <a:r>
              <a:rPr lang="en-US" sz="2400" dirty="0"/>
              <a:t>by taking the </a:t>
            </a:r>
            <a:r>
              <a:rPr lang="en-US" sz="2400" dirty="0" smtClean="0"/>
              <a:t>absolute value loses information</a:t>
            </a:r>
            <a:r>
              <a:rPr lang="en-US" sz="2400" dirty="0"/>
              <a:t> </a:t>
            </a:r>
            <a:r>
              <a:rPr lang="en-US" sz="2400" dirty="0" smtClean="0"/>
              <a:t>about </a:t>
            </a:r>
            <a:r>
              <a:rPr lang="en-US" sz="2400" dirty="0"/>
              <a:t>the sign, which can be important in </a:t>
            </a:r>
            <a:r>
              <a:rPr lang="en-US" sz="2400" dirty="0" smtClean="0"/>
              <a:t>some applications.</a:t>
            </a:r>
          </a:p>
          <a:p>
            <a:pPr algn="just"/>
            <a:r>
              <a:rPr lang="en-US" sz="2400" dirty="0" smtClean="0"/>
              <a:t>See the book for further details.</a:t>
            </a:r>
          </a:p>
          <a:p>
            <a:pPr algn="just"/>
            <a:r>
              <a:rPr lang="en-US" sz="2400" dirty="0" smtClean="0"/>
              <a:t> </a:t>
            </a:r>
            <a:r>
              <a:rPr lang="en-US" sz="2400" dirty="0"/>
              <a:t/>
            </a:r>
            <a:br>
              <a:rPr lang="en-US" sz="2400" dirty="0"/>
            </a:br>
            <a:endParaRPr lang="en-US" sz="2400" dirty="0"/>
          </a:p>
        </p:txBody>
      </p:sp>
      <p:sp>
        <p:nvSpPr>
          <p:cNvPr id="3" name="Title 2"/>
          <p:cNvSpPr>
            <a:spLocks noGrp="1"/>
          </p:cNvSpPr>
          <p:nvPr>
            <p:ph type="title"/>
          </p:nvPr>
        </p:nvSpPr>
        <p:spPr/>
        <p:txBody>
          <a:bodyPr/>
          <a:lstStyle/>
          <a:p>
            <a:r>
              <a:rPr lang="en-US" dirty="0"/>
              <a:t>Transformations by proximity…</a:t>
            </a:r>
          </a:p>
        </p:txBody>
      </p:sp>
    </p:spTree>
    <p:extLst>
      <p:ext uri="{BB962C8B-B14F-4D97-AF65-F5344CB8AC3E}">
        <p14:creationId xmlns:p14="http://schemas.microsoft.com/office/powerpoint/2010/main" val="2842481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t>The proximity of objects with a number of attributes is typically defined </a:t>
            </a:r>
            <a:r>
              <a:rPr lang="en-US" sz="2400" dirty="0" smtClean="0"/>
              <a:t>by combining </a:t>
            </a:r>
            <a:r>
              <a:rPr lang="en-US" sz="2400" dirty="0"/>
              <a:t>the proximities of individual attributes </a:t>
            </a:r>
          </a:p>
          <a:p>
            <a:pPr algn="just"/>
            <a:r>
              <a:rPr lang="en-US" sz="2400" dirty="0"/>
              <a:t>and thus, we first discuss proximity between objects having a single attribute. </a:t>
            </a:r>
            <a:r>
              <a:rPr lang="en-US" sz="2400" dirty="0" smtClean="0">
                <a:solidFill>
                  <a:srgbClr val="FF0000"/>
                </a:solidFill>
              </a:rPr>
              <a:t>See table on next slide</a:t>
            </a:r>
          </a:p>
          <a:p>
            <a:pPr algn="just"/>
            <a:r>
              <a:rPr lang="en-US" sz="2400" dirty="0"/>
              <a:t>If </a:t>
            </a:r>
            <a:r>
              <a:rPr lang="en-US" sz="2400" u="sng" dirty="0"/>
              <a:t>single attribute is </a:t>
            </a:r>
            <a:r>
              <a:rPr lang="en-US" sz="2400" b="1" u="sng" dirty="0" smtClean="0">
                <a:solidFill>
                  <a:srgbClr val="00B050"/>
                </a:solidFill>
                <a:effectLst>
                  <a:outerShdw blurRad="38100" dist="38100" dir="2700000" algn="tl">
                    <a:srgbClr val="000000">
                      <a:alpha val="43137"/>
                    </a:srgbClr>
                  </a:outerShdw>
                </a:effectLst>
              </a:rPr>
              <a:t>nominal</a:t>
            </a:r>
            <a:r>
              <a:rPr lang="en-US" sz="2400" u="sng" dirty="0" smtClean="0"/>
              <a:t> </a:t>
            </a:r>
            <a:r>
              <a:rPr lang="en-US" sz="2400" dirty="0" smtClean="0"/>
              <a:t>(Name or ID) then:</a:t>
            </a:r>
            <a:endParaRPr lang="en-US" sz="2400" dirty="0"/>
          </a:p>
          <a:p>
            <a:pPr lvl="1" algn="just"/>
            <a:r>
              <a:rPr lang="en-US" sz="2000" dirty="0"/>
              <a:t>A nominal attribute contribute only distinctness, either two objects match or not. </a:t>
            </a:r>
          </a:p>
          <a:p>
            <a:pPr algn="just"/>
            <a:r>
              <a:rPr lang="en-US" sz="2400" dirty="0" smtClean="0"/>
              <a:t>For one nominal attribute when two objects are</a:t>
            </a:r>
          </a:p>
          <a:p>
            <a:pPr lvl="1" algn="just"/>
            <a:r>
              <a:rPr lang="en-US" sz="2000" dirty="0" smtClean="0"/>
              <a:t>Similar </a:t>
            </a:r>
            <a:r>
              <a:rPr lang="en-US" sz="2000" dirty="0"/>
              <a:t>means 1 otherwise 0</a:t>
            </a:r>
          </a:p>
          <a:p>
            <a:pPr lvl="1" algn="just"/>
            <a:r>
              <a:rPr lang="en-US" sz="2000" dirty="0" smtClean="0"/>
              <a:t>Dissimilar means 1 otherwise 0</a:t>
            </a:r>
          </a:p>
          <a:p>
            <a:pPr algn="just"/>
            <a:endParaRPr lang="en-US" dirty="0"/>
          </a:p>
        </p:txBody>
      </p:sp>
      <p:sp>
        <p:nvSpPr>
          <p:cNvPr id="3" name="Title 2"/>
          <p:cNvSpPr>
            <a:spLocks noGrp="1"/>
          </p:cNvSpPr>
          <p:nvPr>
            <p:ph type="title"/>
          </p:nvPr>
        </p:nvSpPr>
        <p:spPr/>
        <p:txBody>
          <a:bodyPr/>
          <a:lstStyle/>
          <a:p>
            <a:r>
              <a:rPr lang="en-US" altLang="en-US" sz="2400" dirty="0" smtClean="0"/>
              <a:t>Similarity and Dissimilarity </a:t>
            </a:r>
            <a:r>
              <a:rPr lang="en-US" altLang="en-US" sz="2400" dirty="0"/>
              <a:t>for Simple Attributes</a:t>
            </a:r>
            <a:endParaRPr lang="en-US" sz="2400" dirty="0"/>
          </a:p>
        </p:txBody>
      </p:sp>
    </p:spTree>
    <p:extLst>
      <p:ext uri="{BB962C8B-B14F-4D97-AF65-F5344CB8AC3E}">
        <p14:creationId xmlns:p14="http://schemas.microsoft.com/office/powerpoint/2010/main" val="555569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For objects with a </a:t>
            </a:r>
            <a:r>
              <a:rPr lang="en-US" sz="1800" u="sng" dirty="0">
                <a:solidFill>
                  <a:srgbClr val="FF0000"/>
                </a:solidFill>
              </a:rPr>
              <a:t>single </a:t>
            </a:r>
            <a:r>
              <a:rPr lang="en-US" sz="2400" b="1" u="sng" dirty="0">
                <a:solidFill>
                  <a:srgbClr val="00B050"/>
                </a:solidFill>
                <a:effectLst>
                  <a:outerShdw blurRad="38100" dist="38100" dir="2700000" algn="tl">
                    <a:srgbClr val="000000">
                      <a:alpha val="43137"/>
                    </a:srgbClr>
                  </a:outerShdw>
                </a:effectLst>
              </a:rPr>
              <a:t>ordinal</a:t>
            </a:r>
            <a:r>
              <a:rPr lang="en-US" sz="1800" dirty="0" smtClean="0">
                <a:solidFill>
                  <a:srgbClr val="FF0000"/>
                </a:solidFill>
              </a:rPr>
              <a:t> </a:t>
            </a:r>
            <a:r>
              <a:rPr lang="en-US" sz="1800" dirty="0" smtClean="0"/>
              <a:t>attribute (See on next slide)</a:t>
            </a:r>
          </a:p>
          <a:p>
            <a:r>
              <a:rPr lang="en-US" sz="1800" dirty="0" smtClean="0"/>
              <a:t>Consider an </a:t>
            </a:r>
            <a:r>
              <a:rPr lang="en-US" sz="1800" dirty="0"/>
              <a:t>attribute that </a:t>
            </a:r>
            <a:r>
              <a:rPr lang="en-US" sz="1800" dirty="0" smtClean="0"/>
              <a:t>measures the </a:t>
            </a:r>
            <a:r>
              <a:rPr lang="en-US" sz="1800" dirty="0"/>
              <a:t>quality of </a:t>
            </a:r>
            <a:r>
              <a:rPr lang="en-US" sz="1800" dirty="0" smtClean="0"/>
              <a:t>product (P1, P2) </a:t>
            </a:r>
            <a:r>
              <a:rPr lang="en-US" sz="1800" dirty="0" err="1" smtClean="0"/>
              <a:t>e.g</a:t>
            </a:r>
            <a:r>
              <a:rPr lang="en-US" sz="1800" dirty="0" smtClean="0"/>
              <a:t> a candy bar on scale {</a:t>
            </a:r>
            <a:r>
              <a:rPr lang="en-US" sz="1800" i="1" dirty="0" smtClean="0"/>
              <a:t>poor</a:t>
            </a:r>
            <a:r>
              <a:rPr lang="en-US" sz="1800" dirty="0"/>
              <a:t>, </a:t>
            </a:r>
            <a:r>
              <a:rPr lang="en-US" sz="1800" i="1" dirty="0" smtClean="0"/>
              <a:t>fair</a:t>
            </a:r>
            <a:r>
              <a:rPr lang="en-US" sz="1800" dirty="0"/>
              <a:t>, OK, </a:t>
            </a:r>
            <a:r>
              <a:rPr lang="en-US" sz="1800" i="1" dirty="0"/>
              <a:t>good</a:t>
            </a:r>
            <a:r>
              <a:rPr lang="en-US" sz="1800" dirty="0"/>
              <a:t>, </a:t>
            </a:r>
            <a:r>
              <a:rPr lang="en-US" sz="1800" i="1" dirty="0" smtClean="0"/>
              <a:t>wonderful</a:t>
            </a:r>
            <a:r>
              <a:rPr lang="en-US" sz="1800" dirty="0" smtClean="0"/>
              <a:t>} </a:t>
            </a:r>
            <a:r>
              <a:rPr lang="en-US" sz="1800" dirty="0"/>
              <a:t>attribute, then</a:t>
            </a:r>
          </a:p>
          <a:p>
            <a:r>
              <a:rPr lang="en-US" sz="1800" dirty="0" smtClean="0"/>
              <a:t>information </a:t>
            </a:r>
            <a:r>
              <a:rPr lang="en-US" sz="1800" dirty="0"/>
              <a:t>about order should be taken into </a:t>
            </a:r>
            <a:r>
              <a:rPr lang="en-US" sz="1800" dirty="0" smtClean="0"/>
              <a:t>account </a:t>
            </a:r>
          </a:p>
          <a:p>
            <a:r>
              <a:rPr lang="en-US" sz="1800" dirty="0" smtClean="0"/>
              <a:t>So ordinal attributes are mapped into successive integer values like </a:t>
            </a:r>
            <a:r>
              <a:rPr lang="en-US" sz="1800" dirty="0"/>
              <a:t>{</a:t>
            </a:r>
            <a:r>
              <a:rPr lang="en-US" sz="1800" i="1" dirty="0" smtClean="0"/>
              <a:t>poor=0</a:t>
            </a:r>
            <a:r>
              <a:rPr lang="en-US" sz="1800" dirty="0" smtClean="0"/>
              <a:t>, </a:t>
            </a:r>
            <a:r>
              <a:rPr lang="en-US" sz="1800" i="1" dirty="0" smtClean="0"/>
              <a:t>fair=1</a:t>
            </a:r>
            <a:r>
              <a:rPr lang="en-US" sz="1800" dirty="0" smtClean="0"/>
              <a:t>, OK=2, </a:t>
            </a:r>
            <a:r>
              <a:rPr lang="en-US" sz="1800" i="1" dirty="0" smtClean="0"/>
              <a:t>good=3</a:t>
            </a:r>
            <a:r>
              <a:rPr lang="en-US" sz="1800" dirty="0" smtClean="0"/>
              <a:t>, </a:t>
            </a:r>
            <a:r>
              <a:rPr lang="en-US" sz="1800" i="1" dirty="0" smtClean="0"/>
              <a:t>wonderful=4</a:t>
            </a:r>
            <a:r>
              <a:rPr lang="en-US" sz="1800" dirty="0" smtClean="0"/>
              <a:t>}</a:t>
            </a:r>
          </a:p>
          <a:p>
            <a:r>
              <a:rPr lang="en-US" sz="1800" dirty="0" smtClean="0"/>
              <a:t>P1 is good and P2 is OK</a:t>
            </a:r>
          </a:p>
          <a:p>
            <a:r>
              <a:rPr lang="en-US" sz="1800" dirty="0" smtClean="0"/>
              <a:t>Then d(P1,P2) =3-2=1 or</a:t>
            </a:r>
          </a:p>
          <a:p>
            <a:r>
              <a:rPr lang="en-US" sz="1800" dirty="0" smtClean="0"/>
              <a:t>If we want dissimilarity fall in [0,1] then</a:t>
            </a:r>
          </a:p>
          <a:p>
            <a:pPr lvl="1"/>
            <a:r>
              <a:rPr lang="en-US" sz="1600" dirty="0" smtClean="0"/>
              <a:t>d(P1,P2) = (3-2)/4=0.25 </a:t>
            </a:r>
          </a:p>
          <a:p>
            <a:pPr lvl="1"/>
            <a:r>
              <a:rPr lang="en-US" sz="1600" dirty="0" smtClean="0"/>
              <a:t>similarity will be s=1-d=1-0.25=0.75</a:t>
            </a:r>
          </a:p>
          <a:p>
            <a:r>
              <a:rPr lang="en-US" sz="1800" dirty="0"/>
              <a:t>The difference between good and fair is not same as in poor and fair </a:t>
            </a:r>
          </a:p>
          <a:p>
            <a:r>
              <a:rPr lang="en-US" sz="1800" dirty="0" smtClean="0"/>
              <a:t>Our option is limited and due </a:t>
            </a:r>
            <a:r>
              <a:rPr lang="en-US" sz="1800" dirty="0"/>
              <a:t>to </a:t>
            </a:r>
            <a:r>
              <a:rPr lang="en-US" sz="1800" dirty="0" smtClean="0"/>
              <a:t>absence of more </a:t>
            </a:r>
            <a:r>
              <a:rPr lang="en-US" sz="1800" dirty="0"/>
              <a:t>information its an standard method for </a:t>
            </a:r>
            <a:r>
              <a:rPr lang="en-US" sz="1800" dirty="0" smtClean="0"/>
              <a:t>defining proximity between ordinal attributes</a:t>
            </a:r>
          </a:p>
          <a:p>
            <a:r>
              <a:rPr lang="en-US" sz="1800" dirty="0"/>
              <a:t>For interval or ratio attributes, the natural measure of dissimilarity between two objects is the absolute </a:t>
            </a:r>
            <a:r>
              <a:rPr lang="en-US" sz="1800" dirty="0" smtClean="0"/>
              <a:t>difference of </a:t>
            </a:r>
            <a:r>
              <a:rPr lang="en-US" sz="1800" dirty="0"/>
              <a:t>their values </a:t>
            </a:r>
          </a:p>
        </p:txBody>
      </p:sp>
      <p:sp>
        <p:nvSpPr>
          <p:cNvPr id="3" name="Title 2"/>
          <p:cNvSpPr>
            <a:spLocks noGrp="1"/>
          </p:cNvSpPr>
          <p:nvPr>
            <p:ph type="title"/>
          </p:nvPr>
        </p:nvSpPr>
        <p:spPr/>
        <p:txBody>
          <a:bodyPr/>
          <a:lstStyle/>
          <a:p>
            <a:r>
              <a:rPr lang="en-US" altLang="en-US" sz="2400" dirty="0"/>
              <a:t>Similarity and Dissimilarity for Simple Attributes</a:t>
            </a:r>
            <a:endParaRPr lang="en-US" sz="2400" dirty="0"/>
          </a:p>
        </p:txBody>
      </p:sp>
    </p:spTree>
    <p:extLst>
      <p:ext uri="{BB962C8B-B14F-4D97-AF65-F5344CB8AC3E}">
        <p14:creationId xmlns:p14="http://schemas.microsoft.com/office/powerpoint/2010/main" val="586275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sz="2400" dirty="0"/>
              <a:t>Similarity and Dissimilarity for Simple Attributes</a:t>
            </a:r>
            <a:endParaRPr lang="en-US" altLang="en-US" sz="2400" dirty="0" smtClean="0"/>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l="3600" t="35197" r="7114" b="10513"/>
          <a:stretch>
            <a:fillRect/>
          </a:stretch>
        </p:blipFill>
        <p:spPr bwMode="auto">
          <a:xfrm>
            <a:off x="76200" y="1905000"/>
            <a:ext cx="9021763"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4" name="Text Box 4"/>
          <p:cNvSpPr txBox="1">
            <a:spLocks noChangeArrowheads="1"/>
          </p:cNvSpPr>
          <p:nvPr/>
        </p:nvSpPr>
        <p:spPr bwMode="auto">
          <a:xfrm>
            <a:off x="879871" y="1443335"/>
            <a:ext cx="74144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400" b="0" i="1" dirty="0"/>
              <a:t>p</a:t>
            </a:r>
            <a:r>
              <a:rPr lang="en-US" altLang="en-US" sz="2400" b="0" dirty="0"/>
              <a:t> and </a:t>
            </a:r>
            <a:r>
              <a:rPr lang="en-US" altLang="en-US" sz="2400" b="0" i="1" dirty="0"/>
              <a:t>q</a:t>
            </a:r>
            <a:r>
              <a:rPr lang="en-US" altLang="en-US" sz="2400" b="0" dirty="0"/>
              <a:t> are the attribute values for two data objects.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Now we discuss various </a:t>
            </a:r>
            <a:r>
              <a:rPr lang="en-US" dirty="0"/>
              <a:t>kinds of </a:t>
            </a:r>
            <a:r>
              <a:rPr lang="en-US" dirty="0" smtClean="0"/>
              <a:t>dissimilarities.</a:t>
            </a:r>
          </a:p>
          <a:p>
            <a:r>
              <a:rPr lang="en-US" dirty="0" smtClean="0"/>
              <a:t>First we discuss </a:t>
            </a:r>
            <a:r>
              <a:rPr lang="en-US" b="1" dirty="0" smtClean="0">
                <a:solidFill>
                  <a:srgbClr val="00B050"/>
                </a:solidFill>
              </a:rPr>
              <a:t>distances</a:t>
            </a:r>
          </a:p>
          <a:p>
            <a:r>
              <a:rPr lang="en-US" dirty="0"/>
              <a:t>which are dissimilarities with certain properties </a:t>
            </a:r>
            <a:endParaRPr lang="en-US" dirty="0" smtClean="0"/>
          </a:p>
          <a:p>
            <a:r>
              <a:rPr lang="en-US" dirty="0"/>
              <a:t>The </a:t>
            </a:r>
            <a:r>
              <a:rPr lang="en-US" b="1" dirty="0" smtClean="0"/>
              <a:t>Euclidean</a:t>
            </a:r>
            <a:r>
              <a:rPr lang="en-US" dirty="0" smtClean="0"/>
              <a:t> </a:t>
            </a:r>
            <a:r>
              <a:rPr lang="en-US" b="1" dirty="0" smtClean="0"/>
              <a:t>distance</a:t>
            </a:r>
            <a:r>
              <a:rPr lang="en-US" dirty="0"/>
              <a:t>, d, between two points, x and y, in one-, two-, three-, or </a:t>
            </a:r>
            <a:r>
              <a:rPr lang="en-US" dirty="0" smtClean="0"/>
              <a:t>higher dimensional space.</a:t>
            </a:r>
          </a:p>
          <a:p>
            <a:r>
              <a:rPr lang="en-US" sz="1800" dirty="0" smtClean="0">
                <a:solidFill>
                  <a:srgbClr val="FF0000"/>
                </a:solidFill>
              </a:rPr>
              <a:t>NOTE</a:t>
            </a:r>
          </a:p>
          <a:p>
            <a:pPr algn="just"/>
            <a:r>
              <a:rPr lang="en-US" sz="1800" dirty="0" smtClean="0">
                <a:solidFill>
                  <a:srgbClr val="FF0000"/>
                </a:solidFill>
              </a:rPr>
              <a:t>Dimension: An </a:t>
            </a:r>
            <a:r>
              <a:rPr lang="en-US" sz="1800" dirty="0">
                <a:solidFill>
                  <a:srgbClr val="FF0000"/>
                </a:solidFill>
              </a:rPr>
              <a:t>attribute or several attributes that together describe a property. For example, a geographical dimension might consist of three attributes: country, state, city. A time dimension might include 5 attributes: year, month, day, hour, minute</a:t>
            </a:r>
            <a:r>
              <a:rPr lang="en-US" sz="1800" dirty="0" smtClean="0">
                <a:solidFill>
                  <a:srgbClr val="FF0000"/>
                </a:solidFill>
              </a:rPr>
              <a:t>.</a:t>
            </a:r>
            <a:endParaRPr lang="en-US" dirty="0"/>
          </a:p>
        </p:txBody>
      </p:sp>
      <p:sp>
        <p:nvSpPr>
          <p:cNvPr id="3" name="Title 2"/>
          <p:cNvSpPr>
            <a:spLocks noGrp="1"/>
          </p:cNvSpPr>
          <p:nvPr>
            <p:ph type="title"/>
          </p:nvPr>
        </p:nvSpPr>
        <p:spPr/>
        <p:txBody>
          <a:bodyPr/>
          <a:lstStyle/>
          <a:p>
            <a:r>
              <a:rPr lang="en-US" b="0" dirty="0"/>
              <a:t>Dissimilarities between Data Objects</a:t>
            </a:r>
            <a:r>
              <a:rPr lang="en-US" dirty="0"/>
              <a:t> </a:t>
            </a:r>
          </a:p>
        </p:txBody>
      </p:sp>
    </p:spTree>
    <p:extLst>
      <p:ext uri="{BB962C8B-B14F-4D97-AF65-F5344CB8AC3E}">
        <p14:creationId xmlns:p14="http://schemas.microsoft.com/office/powerpoint/2010/main" val="3684563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81000" y="152400"/>
            <a:ext cx="8280400" cy="552450"/>
          </a:xfrm>
        </p:spPr>
        <p:txBody>
          <a:bodyPr/>
          <a:lstStyle/>
          <a:p>
            <a:r>
              <a:rPr lang="en-US" altLang="en-US" sz="2800" dirty="0" smtClean="0"/>
              <a:t>Euclidean Distance</a:t>
            </a:r>
          </a:p>
        </p:txBody>
      </p:sp>
      <p:sp>
        <p:nvSpPr>
          <p:cNvPr id="88067" name="Rectangle 3"/>
          <p:cNvSpPr>
            <a:spLocks noGrp="1" noChangeArrowheads="1"/>
          </p:cNvSpPr>
          <p:nvPr>
            <p:ph type="body" idx="1"/>
          </p:nvPr>
        </p:nvSpPr>
        <p:spPr>
          <a:xfrm>
            <a:off x="639763" y="1143000"/>
            <a:ext cx="8001000" cy="4876800"/>
          </a:xfrm>
        </p:spPr>
        <p:txBody>
          <a:bodyPr/>
          <a:lstStyle/>
          <a:p>
            <a:pPr marL="342900" indent="-342900">
              <a:lnSpc>
                <a:spcPct val="90000"/>
              </a:lnSpc>
              <a:spcBef>
                <a:spcPct val="20000"/>
              </a:spcBef>
            </a:pPr>
            <a:r>
              <a:rPr lang="en-US" altLang="en-US" sz="2400" dirty="0" smtClean="0"/>
              <a:t>Euclidean Distance</a:t>
            </a:r>
          </a:p>
          <a:p>
            <a:pPr marL="742950" lvl="1" indent="-285750">
              <a:lnSpc>
                <a:spcPct val="90000"/>
              </a:lnSpc>
              <a:spcBef>
                <a:spcPct val="20000"/>
              </a:spcBef>
            </a:pPr>
            <a:endParaRPr lang="en-US" altLang="en-US" sz="2000" dirty="0" smtClean="0"/>
          </a:p>
          <a:p>
            <a:pPr marL="342900" indent="-342900">
              <a:lnSpc>
                <a:spcPct val="90000"/>
              </a:lnSpc>
              <a:spcBef>
                <a:spcPct val="20000"/>
              </a:spcBef>
            </a:pPr>
            <a:endParaRPr lang="en-US" altLang="en-US" sz="2400" dirty="0" smtClean="0"/>
          </a:p>
          <a:p>
            <a:pPr marL="342900" indent="-342900">
              <a:lnSpc>
                <a:spcPct val="90000"/>
              </a:lnSpc>
              <a:spcBef>
                <a:spcPct val="20000"/>
              </a:spcBef>
            </a:pPr>
            <a:endParaRPr lang="en-US" altLang="en-US" sz="2400" dirty="0" smtClean="0"/>
          </a:p>
          <a:p>
            <a:pPr marL="742950" lvl="1" indent="-285750">
              <a:lnSpc>
                <a:spcPct val="90000"/>
              </a:lnSpc>
              <a:spcBef>
                <a:spcPct val="20000"/>
              </a:spcBef>
              <a:buFont typeface="Arial" panose="020B0604020202020204" pitchFamily="34" charset="0"/>
              <a:buNone/>
            </a:pPr>
            <a:r>
              <a:rPr lang="en-US" altLang="en-US" sz="2000" dirty="0" smtClean="0"/>
              <a:t>  </a:t>
            </a:r>
          </a:p>
          <a:p>
            <a:pPr lvl="1">
              <a:lnSpc>
                <a:spcPct val="90000"/>
              </a:lnSpc>
            </a:pPr>
            <a:r>
              <a:rPr lang="en-US" altLang="en-US" dirty="0" smtClean="0"/>
              <a:t>Where </a:t>
            </a:r>
            <a:r>
              <a:rPr lang="en-US" altLang="en-US" i="1" dirty="0" smtClean="0"/>
              <a:t>n</a:t>
            </a:r>
            <a:r>
              <a:rPr lang="en-US" altLang="en-US" dirty="0" smtClean="0"/>
              <a:t> is the number of dimensions and </a:t>
            </a:r>
            <a:r>
              <a:rPr lang="en-US" altLang="en-US" i="1" dirty="0" err="1" smtClean="0"/>
              <a:t>p</a:t>
            </a:r>
            <a:r>
              <a:rPr lang="en-US" altLang="en-US" i="1" baseline="-25000" dirty="0" err="1" smtClean="0"/>
              <a:t>k</a:t>
            </a:r>
            <a:r>
              <a:rPr lang="en-US" altLang="en-US" dirty="0" smtClean="0"/>
              <a:t> and </a:t>
            </a:r>
            <a:r>
              <a:rPr lang="en-US" altLang="en-US" i="1" dirty="0" err="1" smtClean="0"/>
              <a:t>q</a:t>
            </a:r>
            <a:r>
              <a:rPr lang="en-US" altLang="en-US" i="1" baseline="-25000" dirty="0" err="1" smtClean="0"/>
              <a:t>k</a:t>
            </a:r>
            <a:r>
              <a:rPr lang="en-US" altLang="en-US" dirty="0" smtClean="0"/>
              <a:t> are, respectively, </a:t>
            </a:r>
          </a:p>
          <a:p>
            <a:pPr lvl="1">
              <a:lnSpc>
                <a:spcPct val="90000"/>
              </a:lnSpc>
            </a:pPr>
            <a:r>
              <a:rPr lang="en-US" altLang="en-US" dirty="0" smtClean="0"/>
              <a:t>the </a:t>
            </a:r>
            <a:r>
              <a:rPr lang="en-US" altLang="en-US" dirty="0"/>
              <a:t>kth attributes (components) or data objects p and q</a:t>
            </a:r>
            <a:r>
              <a:rPr lang="en-US" altLang="en-US" dirty="0" smtClean="0"/>
              <a:t>.</a:t>
            </a:r>
          </a:p>
          <a:p>
            <a:pPr lvl="1">
              <a:lnSpc>
                <a:spcPct val="90000"/>
              </a:lnSpc>
            </a:pPr>
            <a:endParaRPr lang="en-US" altLang="en-US" dirty="0"/>
          </a:p>
        </p:txBody>
      </p:sp>
      <p:graphicFrame>
        <p:nvGraphicFramePr>
          <p:cNvPr id="88068" name="Object 4"/>
          <p:cNvGraphicFramePr>
            <a:graphicFrameLocks noChangeAspect="1"/>
          </p:cNvGraphicFramePr>
          <p:nvPr/>
        </p:nvGraphicFramePr>
        <p:xfrm>
          <a:off x="1708150" y="1676400"/>
          <a:ext cx="3854450" cy="1273175"/>
        </p:xfrm>
        <a:graphic>
          <a:graphicData uri="http://schemas.openxmlformats.org/presentationml/2006/ole">
            <mc:AlternateContent xmlns:mc="http://schemas.openxmlformats.org/markup-compatibility/2006">
              <mc:Choice xmlns:v="urn:schemas-microsoft-com:vml" Requires="v">
                <p:oleObj spid="_x0000_s88428" name="Equation" r:id="rId3" imgW="1345616" imgH="444307" progId="Equation.3">
                  <p:embed/>
                </p:oleObj>
              </mc:Choice>
              <mc:Fallback>
                <p:oleObj name="Equation" r:id="rId3" imgW="1345616" imgH="44430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150" y="1676400"/>
                        <a:ext cx="385445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59979" y="3048000"/>
            <a:ext cx="8624343" cy="3538537"/>
          </a:xfrm>
          <a:prstGeom prst="rect">
            <a:avLst/>
          </a:prstGeom>
        </p:spPr>
      </p:pic>
      <p:pic>
        <p:nvPicPr>
          <p:cNvPr id="5" name="Picture 4"/>
          <p:cNvPicPr>
            <a:picLocks noChangeAspect="1"/>
          </p:cNvPicPr>
          <p:nvPr/>
        </p:nvPicPr>
        <p:blipFill>
          <a:blip r:embed="rId3"/>
          <a:stretch>
            <a:fillRect/>
          </a:stretch>
        </p:blipFill>
        <p:spPr>
          <a:xfrm>
            <a:off x="3648654" y="1319265"/>
            <a:ext cx="1843518" cy="1594512"/>
          </a:xfrm>
          <a:prstGeom prst="rect">
            <a:avLst/>
          </a:prstGeom>
        </p:spPr>
      </p:pic>
    </p:spTree>
    <p:extLst>
      <p:ext uri="{BB962C8B-B14F-4D97-AF65-F5344CB8AC3E}">
        <p14:creationId xmlns:p14="http://schemas.microsoft.com/office/powerpoint/2010/main" val="645956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381000" y="304800"/>
            <a:ext cx="8305800" cy="6167438"/>
            <a:chOff x="-2" y="-2"/>
            <a:chExt cx="3890" cy="5274"/>
          </a:xfrm>
        </p:grpSpPr>
        <p:grpSp>
          <p:nvGrpSpPr>
            <p:cNvPr id="15363" name="Group 3"/>
            <p:cNvGrpSpPr>
              <a:grpSpLocks/>
            </p:cNvGrpSpPr>
            <p:nvPr/>
          </p:nvGrpSpPr>
          <p:grpSpPr bwMode="auto">
            <a:xfrm>
              <a:off x="0" y="0"/>
              <a:ext cx="3886" cy="5270"/>
              <a:chOff x="0" y="0"/>
              <a:chExt cx="3886" cy="5270"/>
            </a:xfrm>
          </p:grpSpPr>
          <p:grpSp>
            <p:nvGrpSpPr>
              <p:cNvPr id="15365" name="Group 4"/>
              <p:cNvGrpSpPr>
                <a:grpSpLocks/>
              </p:cNvGrpSpPr>
              <p:nvPr/>
            </p:nvGrpSpPr>
            <p:grpSpPr bwMode="auto">
              <a:xfrm>
                <a:off x="0" y="0"/>
                <a:ext cx="684" cy="596"/>
                <a:chOff x="0" y="0"/>
                <a:chExt cx="684" cy="596"/>
              </a:xfrm>
            </p:grpSpPr>
            <p:sp>
              <p:nvSpPr>
                <p:cNvPr id="15429" name="Rectangle 5"/>
                <p:cNvSpPr>
                  <a:spLocks noChangeArrowheads="1"/>
                </p:cNvSpPr>
                <p:nvPr/>
              </p:nvSpPr>
              <p:spPr bwMode="auto">
                <a:xfrm>
                  <a:off x="0" y="0"/>
                  <a:ext cx="68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5430" name="Group 6"/>
                <p:cNvGrpSpPr>
                  <a:grpSpLocks/>
                </p:cNvGrpSpPr>
                <p:nvPr/>
              </p:nvGrpSpPr>
              <p:grpSpPr bwMode="auto">
                <a:xfrm>
                  <a:off x="0" y="0"/>
                  <a:ext cx="684" cy="596"/>
                  <a:chOff x="0" y="0"/>
                  <a:chExt cx="684" cy="596"/>
                </a:xfrm>
              </p:grpSpPr>
              <p:sp>
                <p:nvSpPr>
                  <p:cNvPr id="15431" name="Rectangle 7"/>
                  <p:cNvSpPr>
                    <a:spLocks noChangeArrowheads="1"/>
                  </p:cNvSpPr>
                  <p:nvPr/>
                </p:nvSpPr>
                <p:spPr bwMode="auto">
                  <a:xfrm>
                    <a:off x="43" y="0"/>
                    <a:ext cx="598"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600">
                        <a:latin typeface="Times New Roman" panose="02020603050405020304" pitchFamily="18" charset="0"/>
                        <a:cs typeface="Times New Roman" panose="02020603050405020304" pitchFamily="18" charset="0"/>
                      </a:rPr>
                      <a:t>Attribute Type</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32" name="Rectangle 8"/>
                  <p:cNvSpPr>
                    <a:spLocks noChangeArrowheads="1"/>
                  </p:cNvSpPr>
                  <p:nvPr/>
                </p:nvSpPr>
                <p:spPr bwMode="auto">
                  <a:xfrm>
                    <a:off x="0" y="0"/>
                    <a:ext cx="684"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5366" name="Group 9"/>
              <p:cNvGrpSpPr>
                <a:grpSpLocks/>
              </p:cNvGrpSpPr>
              <p:nvPr/>
            </p:nvGrpSpPr>
            <p:grpSpPr bwMode="auto">
              <a:xfrm>
                <a:off x="684" y="0"/>
                <a:ext cx="1403" cy="596"/>
                <a:chOff x="684" y="0"/>
                <a:chExt cx="1403" cy="596"/>
              </a:xfrm>
            </p:grpSpPr>
            <p:sp>
              <p:nvSpPr>
                <p:cNvPr id="15425" name="Rectangle 10"/>
                <p:cNvSpPr>
                  <a:spLocks noChangeArrowheads="1"/>
                </p:cNvSpPr>
                <p:nvPr/>
              </p:nvSpPr>
              <p:spPr bwMode="auto">
                <a:xfrm>
                  <a:off x="684" y="0"/>
                  <a:ext cx="1403"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5426" name="Group 11"/>
                <p:cNvGrpSpPr>
                  <a:grpSpLocks/>
                </p:cNvGrpSpPr>
                <p:nvPr/>
              </p:nvGrpSpPr>
              <p:grpSpPr bwMode="auto">
                <a:xfrm>
                  <a:off x="684" y="0"/>
                  <a:ext cx="1403" cy="596"/>
                  <a:chOff x="684" y="0"/>
                  <a:chExt cx="1403" cy="596"/>
                </a:xfrm>
              </p:grpSpPr>
              <p:sp>
                <p:nvSpPr>
                  <p:cNvPr id="15427" name="Rectangle 12"/>
                  <p:cNvSpPr>
                    <a:spLocks noChangeArrowheads="1"/>
                  </p:cNvSpPr>
                  <p:nvPr/>
                </p:nvSpPr>
                <p:spPr bwMode="auto">
                  <a:xfrm>
                    <a:off x="727" y="0"/>
                    <a:ext cx="1317"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600">
                        <a:latin typeface="Times New Roman" panose="02020603050405020304" pitchFamily="18" charset="0"/>
                        <a:cs typeface="Times New Roman" panose="02020603050405020304" pitchFamily="18" charset="0"/>
                      </a:rPr>
                      <a:t>Description</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28" name="Rectangle 13"/>
                  <p:cNvSpPr>
                    <a:spLocks noChangeArrowheads="1"/>
                  </p:cNvSpPr>
                  <p:nvPr/>
                </p:nvSpPr>
                <p:spPr bwMode="auto">
                  <a:xfrm>
                    <a:off x="684" y="0"/>
                    <a:ext cx="1403"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5367" name="Group 14"/>
              <p:cNvGrpSpPr>
                <a:grpSpLocks/>
              </p:cNvGrpSpPr>
              <p:nvPr/>
            </p:nvGrpSpPr>
            <p:grpSpPr bwMode="auto">
              <a:xfrm>
                <a:off x="2087" y="0"/>
                <a:ext cx="950" cy="596"/>
                <a:chOff x="2087" y="0"/>
                <a:chExt cx="950" cy="596"/>
              </a:xfrm>
            </p:grpSpPr>
            <p:sp>
              <p:nvSpPr>
                <p:cNvPr id="15421" name="Rectangle 15"/>
                <p:cNvSpPr>
                  <a:spLocks noChangeArrowheads="1"/>
                </p:cNvSpPr>
                <p:nvPr/>
              </p:nvSpPr>
              <p:spPr bwMode="auto">
                <a:xfrm>
                  <a:off x="2087" y="0"/>
                  <a:ext cx="950"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5422" name="Group 16"/>
                <p:cNvGrpSpPr>
                  <a:grpSpLocks/>
                </p:cNvGrpSpPr>
                <p:nvPr/>
              </p:nvGrpSpPr>
              <p:grpSpPr bwMode="auto">
                <a:xfrm>
                  <a:off x="2087" y="0"/>
                  <a:ext cx="950" cy="596"/>
                  <a:chOff x="2087" y="0"/>
                  <a:chExt cx="950" cy="596"/>
                </a:xfrm>
              </p:grpSpPr>
              <p:sp>
                <p:nvSpPr>
                  <p:cNvPr id="15423" name="Rectangle 17"/>
                  <p:cNvSpPr>
                    <a:spLocks noChangeArrowheads="1"/>
                  </p:cNvSpPr>
                  <p:nvPr/>
                </p:nvSpPr>
                <p:spPr bwMode="auto">
                  <a:xfrm>
                    <a:off x="2130" y="0"/>
                    <a:ext cx="86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600">
                        <a:latin typeface="Times New Roman" panose="02020603050405020304" pitchFamily="18" charset="0"/>
                        <a:cs typeface="Times New Roman" panose="02020603050405020304" pitchFamily="18" charset="0"/>
                      </a:rPr>
                      <a:t>Examples</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24" name="Rectangle 18"/>
                  <p:cNvSpPr>
                    <a:spLocks noChangeArrowheads="1"/>
                  </p:cNvSpPr>
                  <p:nvPr/>
                </p:nvSpPr>
                <p:spPr bwMode="auto">
                  <a:xfrm>
                    <a:off x="2087" y="0"/>
                    <a:ext cx="950"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5368" name="Group 19"/>
              <p:cNvGrpSpPr>
                <a:grpSpLocks/>
              </p:cNvGrpSpPr>
              <p:nvPr/>
            </p:nvGrpSpPr>
            <p:grpSpPr bwMode="auto">
              <a:xfrm>
                <a:off x="3037" y="0"/>
                <a:ext cx="849" cy="596"/>
                <a:chOff x="3037" y="0"/>
                <a:chExt cx="849" cy="596"/>
              </a:xfrm>
            </p:grpSpPr>
            <p:sp>
              <p:nvSpPr>
                <p:cNvPr id="15417" name="Rectangle 20"/>
                <p:cNvSpPr>
                  <a:spLocks noChangeArrowheads="1"/>
                </p:cNvSpPr>
                <p:nvPr/>
              </p:nvSpPr>
              <p:spPr bwMode="auto">
                <a:xfrm>
                  <a:off x="3037" y="0"/>
                  <a:ext cx="849"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5418" name="Group 21"/>
                <p:cNvGrpSpPr>
                  <a:grpSpLocks/>
                </p:cNvGrpSpPr>
                <p:nvPr/>
              </p:nvGrpSpPr>
              <p:grpSpPr bwMode="auto">
                <a:xfrm>
                  <a:off x="3037" y="0"/>
                  <a:ext cx="849" cy="596"/>
                  <a:chOff x="3037" y="0"/>
                  <a:chExt cx="849" cy="596"/>
                </a:xfrm>
              </p:grpSpPr>
              <p:sp>
                <p:nvSpPr>
                  <p:cNvPr id="15419" name="Rectangle 22"/>
                  <p:cNvSpPr>
                    <a:spLocks noChangeArrowheads="1"/>
                  </p:cNvSpPr>
                  <p:nvPr/>
                </p:nvSpPr>
                <p:spPr bwMode="auto">
                  <a:xfrm>
                    <a:off x="3080" y="0"/>
                    <a:ext cx="763"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600">
                        <a:latin typeface="Times New Roman" panose="02020603050405020304" pitchFamily="18" charset="0"/>
                        <a:cs typeface="Times New Roman" panose="02020603050405020304" pitchFamily="18" charset="0"/>
                      </a:rPr>
                      <a:t>Operations</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20" name="Rectangle 23"/>
                  <p:cNvSpPr>
                    <a:spLocks noChangeArrowheads="1"/>
                  </p:cNvSpPr>
                  <p:nvPr/>
                </p:nvSpPr>
                <p:spPr bwMode="auto">
                  <a:xfrm>
                    <a:off x="3037" y="0"/>
                    <a:ext cx="849"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5369" name="Group 24"/>
              <p:cNvGrpSpPr>
                <a:grpSpLocks/>
              </p:cNvGrpSpPr>
              <p:nvPr/>
            </p:nvGrpSpPr>
            <p:grpSpPr bwMode="auto">
              <a:xfrm>
                <a:off x="0" y="596"/>
                <a:ext cx="684" cy="1130"/>
                <a:chOff x="0" y="596"/>
                <a:chExt cx="684" cy="1130"/>
              </a:xfrm>
            </p:grpSpPr>
            <p:sp>
              <p:nvSpPr>
                <p:cNvPr id="15415" name="Rectangle 25"/>
                <p:cNvSpPr>
                  <a:spLocks noChangeArrowheads="1"/>
                </p:cNvSpPr>
                <p:nvPr/>
              </p:nvSpPr>
              <p:spPr bwMode="auto">
                <a:xfrm>
                  <a:off x="43" y="596"/>
                  <a:ext cx="598"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400" b="0">
                      <a:latin typeface="Times New Roman" panose="02020603050405020304" pitchFamily="18" charset="0"/>
                      <a:cs typeface="Times New Roman" panose="02020603050405020304" pitchFamily="18" charset="0"/>
                    </a:rPr>
                    <a:t>Nominal</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16" name="Rectangle 26"/>
                <p:cNvSpPr>
                  <a:spLocks noChangeArrowheads="1"/>
                </p:cNvSpPr>
                <p:nvPr/>
              </p:nvSpPr>
              <p:spPr bwMode="auto">
                <a:xfrm>
                  <a:off x="0" y="596"/>
                  <a:ext cx="684"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0" name="Group 27"/>
              <p:cNvGrpSpPr>
                <a:grpSpLocks/>
              </p:cNvGrpSpPr>
              <p:nvPr/>
            </p:nvGrpSpPr>
            <p:grpSpPr bwMode="auto">
              <a:xfrm>
                <a:off x="684" y="596"/>
                <a:ext cx="1403" cy="1130"/>
                <a:chOff x="684" y="596"/>
                <a:chExt cx="1403" cy="1130"/>
              </a:xfrm>
            </p:grpSpPr>
            <p:sp>
              <p:nvSpPr>
                <p:cNvPr id="15413" name="Rectangle 28"/>
                <p:cNvSpPr>
                  <a:spLocks noChangeArrowheads="1"/>
                </p:cNvSpPr>
                <p:nvPr/>
              </p:nvSpPr>
              <p:spPr bwMode="auto">
                <a:xfrm>
                  <a:off x="727" y="596"/>
                  <a:ext cx="1317"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The values of a nominal attribute are just different names, i.e., nominal attributes provide only enough information to distinguish one object from another. (=, </a:t>
                  </a:r>
                  <a:r>
                    <a:rPr lang="en-US" altLang="en-US" sz="1400" b="0">
                      <a:latin typeface="Times New Roman" panose="02020603050405020304" pitchFamily="18" charset="0"/>
                      <a:ea typeface="MS Mincho" panose="02020609040205080304" pitchFamily="49" charset="-128"/>
                      <a:sym typeface="Symbol" panose="05050102010706020507" pitchFamily="18" charset="2"/>
                    </a:rPr>
                    <a:t></a:t>
                  </a:r>
                  <a:r>
                    <a:rPr lang="en-US" altLang="en-US" sz="1400" b="0">
                      <a:latin typeface="Times New Roman" panose="02020603050405020304" pitchFamily="18" charset="0"/>
                      <a:ea typeface="MS Mincho" panose="02020609040205080304" pitchFamily="49" charset="-128"/>
                    </a:rPr>
                    <a:t>)</a:t>
                  </a:r>
                  <a:endParaRPr lang="en-US" altLang="en-US" sz="1200" b="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spcAft>
                      <a:spcPct val="0"/>
                    </a:spcAft>
                    <a:buClrTx/>
                    <a:buSzTx/>
                    <a:buFontTx/>
                    <a:buNone/>
                  </a:pPr>
                  <a:endParaRPr lang="en-US" altLang="en-US" sz="1400" b="0">
                    <a:latin typeface="Times New Roman" panose="02020603050405020304" pitchFamily="18" charset="0"/>
                    <a:ea typeface="MS Mincho" panose="02020609040205080304" pitchFamily="49" charset="-128"/>
                    <a:sym typeface="Symbol" panose="05050102010706020507" pitchFamily="18" charset="2"/>
                  </a:endParaRPr>
                </a:p>
              </p:txBody>
            </p:sp>
            <p:sp>
              <p:nvSpPr>
                <p:cNvPr id="15414" name="Rectangle 29"/>
                <p:cNvSpPr>
                  <a:spLocks noChangeArrowheads="1"/>
                </p:cNvSpPr>
                <p:nvPr/>
              </p:nvSpPr>
              <p:spPr bwMode="auto">
                <a:xfrm>
                  <a:off x="684" y="596"/>
                  <a:ext cx="1403"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1" name="Group 30"/>
              <p:cNvGrpSpPr>
                <a:grpSpLocks/>
              </p:cNvGrpSpPr>
              <p:nvPr/>
            </p:nvGrpSpPr>
            <p:grpSpPr bwMode="auto">
              <a:xfrm>
                <a:off x="2087" y="596"/>
                <a:ext cx="950" cy="1130"/>
                <a:chOff x="2087" y="596"/>
                <a:chExt cx="950" cy="1130"/>
              </a:xfrm>
            </p:grpSpPr>
            <p:sp>
              <p:nvSpPr>
                <p:cNvPr id="15411" name="Rectangle 31"/>
                <p:cNvSpPr>
                  <a:spLocks noChangeArrowheads="1"/>
                </p:cNvSpPr>
                <p:nvPr/>
              </p:nvSpPr>
              <p:spPr bwMode="auto">
                <a:xfrm>
                  <a:off x="2130" y="596"/>
                  <a:ext cx="864"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zip codes, employee ID numbers, eye color, sex: {</a:t>
                  </a:r>
                  <a:r>
                    <a:rPr lang="en-US" altLang="en-US" sz="1400" b="0" i="1">
                      <a:latin typeface="Times New Roman" panose="02020603050405020304" pitchFamily="18" charset="0"/>
                      <a:ea typeface="MS Mincho" panose="02020609040205080304" pitchFamily="49" charset="-128"/>
                    </a:rPr>
                    <a:t>male, female</a:t>
                  </a:r>
                  <a:r>
                    <a:rPr lang="en-US" altLang="en-US" sz="1400" b="0">
                      <a:latin typeface="Times New Roman" panose="02020603050405020304" pitchFamily="18" charset="0"/>
                      <a:ea typeface="MS Mincho" panose="02020609040205080304" pitchFamily="49" charset="-128"/>
                    </a:rPr>
                    <a:t>}</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412" name="Rectangle 32"/>
                <p:cNvSpPr>
                  <a:spLocks noChangeArrowheads="1"/>
                </p:cNvSpPr>
                <p:nvPr/>
              </p:nvSpPr>
              <p:spPr bwMode="auto">
                <a:xfrm>
                  <a:off x="2087" y="596"/>
                  <a:ext cx="950"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2" name="Group 33"/>
              <p:cNvGrpSpPr>
                <a:grpSpLocks/>
              </p:cNvGrpSpPr>
              <p:nvPr/>
            </p:nvGrpSpPr>
            <p:grpSpPr bwMode="auto">
              <a:xfrm>
                <a:off x="3037" y="596"/>
                <a:ext cx="849" cy="1130"/>
                <a:chOff x="3037" y="596"/>
                <a:chExt cx="849" cy="1130"/>
              </a:xfrm>
            </p:grpSpPr>
            <p:sp>
              <p:nvSpPr>
                <p:cNvPr id="15409" name="Rectangle 34"/>
                <p:cNvSpPr>
                  <a:spLocks noChangeArrowheads="1"/>
                </p:cNvSpPr>
                <p:nvPr/>
              </p:nvSpPr>
              <p:spPr bwMode="auto">
                <a:xfrm>
                  <a:off x="3080" y="596"/>
                  <a:ext cx="763"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mode, entropy, contingency correlation, </a:t>
                  </a:r>
                  <a:r>
                    <a:rPr lang="en-US" altLang="en-US" sz="1400" b="0">
                      <a:latin typeface="Times New Roman" panose="02020603050405020304" pitchFamily="18" charset="0"/>
                      <a:ea typeface="MS Mincho" panose="02020609040205080304" pitchFamily="49" charset="-128"/>
                      <a:sym typeface="Symbol" panose="05050102010706020507" pitchFamily="18" charset="2"/>
                    </a:rPr>
                    <a:t></a:t>
                  </a:r>
                  <a:r>
                    <a:rPr lang="en-US" altLang="en-US" sz="1400" b="0" baseline="30000">
                      <a:latin typeface="Times New Roman" panose="02020603050405020304" pitchFamily="18" charset="0"/>
                      <a:ea typeface="MS Mincho" panose="02020609040205080304" pitchFamily="49" charset="-128"/>
                    </a:rPr>
                    <a:t>2</a:t>
                  </a:r>
                  <a:r>
                    <a:rPr lang="en-US" altLang="en-US" sz="1400" b="0">
                      <a:latin typeface="Times New Roman" panose="02020603050405020304" pitchFamily="18" charset="0"/>
                      <a:ea typeface="MS Mincho" panose="02020609040205080304" pitchFamily="49" charset="-128"/>
                      <a:sym typeface="Symbol" panose="05050102010706020507" pitchFamily="18" charset="2"/>
                    </a:rPr>
                    <a:t> test</a:t>
                  </a:r>
                  <a:endParaRPr lang="en-US" altLang="en-US" sz="1200" b="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spcAft>
                      <a:spcPct val="0"/>
                    </a:spcAft>
                    <a:buClrTx/>
                    <a:buSzTx/>
                    <a:buFontTx/>
                    <a:buNone/>
                  </a:pPr>
                  <a:endParaRPr lang="en-US" altLang="en-US" sz="1400" b="0">
                    <a:latin typeface="Times New Roman" panose="02020603050405020304" pitchFamily="18" charset="0"/>
                    <a:ea typeface="MS Mincho" panose="02020609040205080304" pitchFamily="49" charset="-128"/>
                    <a:sym typeface="Symbol" panose="05050102010706020507" pitchFamily="18" charset="2"/>
                  </a:endParaRPr>
                </a:p>
              </p:txBody>
            </p:sp>
            <p:sp>
              <p:nvSpPr>
                <p:cNvPr id="15410" name="Rectangle 35"/>
                <p:cNvSpPr>
                  <a:spLocks noChangeArrowheads="1"/>
                </p:cNvSpPr>
                <p:nvPr/>
              </p:nvSpPr>
              <p:spPr bwMode="auto">
                <a:xfrm>
                  <a:off x="3037" y="596"/>
                  <a:ext cx="849"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3" name="Group 36"/>
              <p:cNvGrpSpPr>
                <a:grpSpLocks/>
              </p:cNvGrpSpPr>
              <p:nvPr/>
            </p:nvGrpSpPr>
            <p:grpSpPr bwMode="auto">
              <a:xfrm>
                <a:off x="0" y="1726"/>
                <a:ext cx="684" cy="1092"/>
                <a:chOff x="0" y="1726"/>
                <a:chExt cx="684" cy="1092"/>
              </a:xfrm>
            </p:grpSpPr>
            <p:sp>
              <p:nvSpPr>
                <p:cNvPr id="15407" name="Rectangle 37"/>
                <p:cNvSpPr>
                  <a:spLocks noChangeArrowheads="1"/>
                </p:cNvSpPr>
                <p:nvPr/>
              </p:nvSpPr>
              <p:spPr bwMode="auto">
                <a:xfrm>
                  <a:off x="43" y="1726"/>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400" b="0">
                      <a:latin typeface="Times New Roman" panose="02020603050405020304" pitchFamily="18" charset="0"/>
                      <a:cs typeface="Times New Roman" panose="02020603050405020304" pitchFamily="18" charset="0"/>
                    </a:rPr>
                    <a:t>Ordinal</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08" name="Rectangle 38"/>
                <p:cNvSpPr>
                  <a:spLocks noChangeArrowheads="1"/>
                </p:cNvSpPr>
                <p:nvPr/>
              </p:nvSpPr>
              <p:spPr bwMode="auto">
                <a:xfrm>
                  <a:off x="0" y="1726"/>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4" name="Group 39"/>
              <p:cNvGrpSpPr>
                <a:grpSpLocks/>
              </p:cNvGrpSpPr>
              <p:nvPr/>
            </p:nvGrpSpPr>
            <p:grpSpPr bwMode="auto">
              <a:xfrm>
                <a:off x="684" y="1726"/>
                <a:ext cx="1403" cy="1092"/>
                <a:chOff x="684" y="1726"/>
                <a:chExt cx="1403" cy="1092"/>
              </a:xfrm>
            </p:grpSpPr>
            <p:sp>
              <p:nvSpPr>
                <p:cNvPr id="15405" name="Rectangle 40"/>
                <p:cNvSpPr>
                  <a:spLocks noChangeArrowheads="1"/>
                </p:cNvSpPr>
                <p:nvPr/>
              </p:nvSpPr>
              <p:spPr bwMode="auto">
                <a:xfrm>
                  <a:off x="727" y="1726"/>
                  <a:ext cx="1317"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The values of an ordinal attribute provide enough information to order objects. (&lt;, &gt;)</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406" name="Rectangle 41"/>
                <p:cNvSpPr>
                  <a:spLocks noChangeArrowheads="1"/>
                </p:cNvSpPr>
                <p:nvPr/>
              </p:nvSpPr>
              <p:spPr bwMode="auto">
                <a:xfrm>
                  <a:off x="684" y="1726"/>
                  <a:ext cx="1403"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5" name="Group 42"/>
              <p:cNvGrpSpPr>
                <a:grpSpLocks/>
              </p:cNvGrpSpPr>
              <p:nvPr/>
            </p:nvGrpSpPr>
            <p:grpSpPr bwMode="auto">
              <a:xfrm>
                <a:off x="2087" y="1726"/>
                <a:ext cx="950" cy="1092"/>
                <a:chOff x="2087" y="1726"/>
                <a:chExt cx="950" cy="1092"/>
              </a:xfrm>
            </p:grpSpPr>
            <p:sp>
              <p:nvSpPr>
                <p:cNvPr id="15403" name="Rectangle 43"/>
                <p:cNvSpPr>
                  <a:spLocks noChangeArrowheads="1"/>
                </p:cNvSpPr>
                <p:nvPr/>
              </p:nvSpPr>
              <p:spPr bwMode="auto">
                <a:xfrm>
                  <a:off x="2130" y="1726"/>
                  <a:ext cx="864"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hardness of minerals, {</a:t>
                  </a:r>
                  <a:r>
                    <a:rPr lang="en-US" altLang="en-US" sz="1400" b="0" i="1">
                      <a:latin typeface="Times New Roman" panose="02020603050405020304" pitchFamily="18" charset="0"/>
                      <a:ea typeface="MS Mincho" panose="02020609040205080304" pitchFamily="49" charset="-128"/>
                    </a:rPr>
                    <a:t>good, better, best</a:t>
                  </a:r>
                  <a:r>
                    <a:rPr lang="en-US" altLang="en-US" sz="1400" b="0">
                      <a:latin typeface="Times New Roman" panose="02020603050405020304" pitchFamily="18" charset="0"/>
                      <a:ea typeface="MS Mincho" panose="02020609040205080304" pitchFamily="49" charset="-128"/>
                    </a:rPr>
                    <a:t>}, </a:t>
                  </a:r>
                  <a:br>
                    <a:rPr lang="en-US" altLang="en-US" sz="1400" b="0">
                      <a:latin typeface="Times New Roman" panose="02020603050405020304" pitchFamily="18" charset="0"/>
                      <a:ea typeface="MS Mincho" panose="02020609040205080304" pitchFamily="49" charset="-128"/>
                    </a:rPr>
                  </a:br>
                  <a:r>
                    <a:rPr lang="en-US" altLang="en-US" sz="1400" b="0">
                      <a:latin typeface="Times New Roman" panose="02020603050405020304" pitchFamily="18" charset="0"/>
                      <a:ea typeface="MS Mincho" panose="02020609040205080304" pitchFamily="49" charset="-128"/>
                    </a:rPr>
                    <a:t>grades, street numbers</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404" name="Rectangle 44"/>
                <p:cNvSpPr>
                  <a:spLocks noChangeArrowheads="1"/>
                </p:cNvSpPr>
                <p:nvPr/>
              </p:nvSpPr>
              <p:spPr bwMode="auto">
                <a:xfrm>
                  <a:off x="2087" y="1726"/>
                  <a:ext cx="950"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6" name="Group 45"/>
              <p:cNvGrpSpPr>
                <a:grpSpLocks/>
              </p:cNvGrpSpPr>
              <p:nvPr/>
            </p:nvGrpSpPr>
            <p:grpSpPr bwMode="auto">
              <a:xfrm>
                <a:off x="3037" y="1726"/>
                <a:ext cx="849" cy="1092"/>
                <a:chOff x="3037" y="1726"/>
                <a:chExt cx="849" cy="1092"/>
              </a:xfrm>
            </p:grpSpPr>
            <p:sp>
              <p:nvSpPr>
                <p:cNvPr id="15401" name="Rectangle 46"/>
                <p:cNvSpPr>
                  <a:spLocks noChangeArrowheads="1"/>
                </p:cNvSpPr>
                <p:nvPr/>
              </p:nvSpPr>
              <p:spPr bwMode="auto">
                <a:xfrm>
                  <a:off x="3080" y="1726"/>
                  <a:ext cx="763"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median, percentiles, rank correlation, run tests, sign tests</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402" name="Rectangle 47"/>
                <p:cNvSpPr>
                  <a:spLocks noChangeArrowheads="1"/>
                </p:cNvSpPr>
                <p:nvPr/>
              </p:nvSpPr>
              <p:spPr bwMode="auto">
                <a:xfrm>
                  <a:off x="3037" y="1726"/>
                  <a:ext cx="849"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7" name="Group 48"/>
              <p:cNvGrpSpPr>
                <a:grpSpLocks/>
              </p:cNvGrpSpPr>
              <p:nvPr/>
            </p:nvGrpSpPr>
            <p:grpSpPr bwMode="auto">
              <a:xfrm>
                <a:off x="0" y="2818"/>
                <a:ext cx="684" cy="1092"/>
                <a:chOff x="0" y="2818"/>
                <a:chExt cx="684" cy="1092"/>
              </a:xfrm>
            </p:grpSpPr>
            <p:sp>
              <p:nvSpPr>
                <p:cNvPr id="15399" name="Rectangle 49"/>
                <p:cNvSpPr>
                  <a:spLocks noChangeArrowheads="1"/>
                </p:cNvSpPr>
                <p:nvPr/>
              </p:nvSpPr>
              <p:spPr bwMode="auto">
                <a:xfrm>
                  <a:off x="43" y="2818"/>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400" b="0">
                      <a:latin typeface="Times New Roman" panose="02020603050405020304" pitchFamily="18" charset="0"/>
                      <a:cs typeface="Times New Roman" panose="02020603050405020304" pitchFamily="18" charset="0"/>
                    </a:rPr>
                    <a:t>Interval</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400" name="Rectangle 50"/>
                <p:cNvSpPr>
                  <a:spLocks noChangeArrowheads="1"/>
                </p:cNvSpPr>
                <p:nvPr/>
              </p:nvSpPr>
              <p:spPr bwMode="auto">
                <a:xfrm>
                  <a:off x="0" y="2818"/>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8" name="Group 51"/>
              <p:cNvGrpSpPr>
                <a:grpSpLocks/>
              </p:cNvGrpSpPr>
              <p:nvPr/>
            </p:nvGrpSpPr>
            <p:grpSpPr bwMode="auto">
              <a:xfrm>
                <a:off x="684" y="2818"/>
                <a:ext cx="1403" cy="1092"/>
                <a:chOff x="684" y="2818"/>
                <a:chExt cx="1403" cy="1092"/>
              </a:xfrm>
            </p:grpSpPr>
            <p:sp>
              <p:nvSpPr>
                <p:cNvPr id="15397" name="Rectangle 52"/>
                <p:cNvSpPr>
                  <a:spLocks noChangeArrowheads="1"/>
                </p:cNvSpPr>
                <p:nvPr/>
              </p:nvSpPr>
              <p:spPr bwMode="auto">
                <a:xfrm>
                  <a:off x="727" y="2818"/>
                  <a:ext cx="1317"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For interval attributes, the differences between values are meaningful, i.e., a unit of measurement exists.  </a:t>
                  </a:r>
                  <a:br>
                    <a:rPr lang="en-US" altLang="en-US" sz="1400" b="0">
                      <a:latin typeface="Times New Roman" panose="02020603050405020304" pitchFamily="18" charset="0"/>
                      <a:ea typeface="MS Mincho" panose="02020609040205080304" pitchFamily="49" charset="-128"/>
                    </a:rPr>
                  </a:br>
                  <a:r>
                    <a:rPr lang="en-US" altLang="en-US" sz="1400" b="0">
                      <a:latin typeface="Times New Roman" panose="02020603050405020304" pitchFamily="18" charset="0"/>
                      <a:ea typeface="MS Mincho" panose="02020609040205080304" pitchFamily="49" charset="-128"/>
                    </a:rPr>
                    <a:t>(+, - )</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98" name="Rectangle 53"/>
                <p:cNvSpPr>
                  <a:spLocks noChangeArrowheads="1"/>
                </p:cNvSpPr>
                <p:nvPr/>
              </p:nvSpPr>
              <p:spPr bwMode="auto">
                <a:xfrm>
                  <a:off x="684" y="2818"/>
                  <a:ext cx="1403"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79" name="Group 54"/>
              <p:cNvGrpSpPr>
                <a:grpSpLocks/>
              </p:cNvGrpSpPr>
              <p:nvPr/>
            </p:nvGrpSpPr>
            <p:grpSpPr bwMode="auto">
              <a:xfrm>
                <a:off x="2087" y="2818"/>
                <a:ext cx="950" cy="1092"/>
                <a:chOff x="2087" y="2818"/>
                <a:chExt cx="950" cy="1092"/>
              </a:xfrm>
            </p:grpSpPr>
            <p:sp>
              <p:nvSpPr>
                <p:cNvPr id="15395" name="Rectangle 55"/>
                <p:cNvSpPr>
                  <a:spLocks noChangeArrowheads="1"/>
                </p:cNvSpPr>
                <p:nvPr/>
              </p:nvSpPr>
              <p:spPr bwMode="auto">
                <a:xfrm>
                  <a:off x="2130" y="2818"/>
                  <a:ext cx="864"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calendar dates, temperature in Celsius or Fahrenheit</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96" name="Rectangle 56"/>
                <p:cNvSpPr>
                  <a:spLocks noChangeArrowheads="1"/>
                </p:cNvSpPr>
                <p:nvPr/>
              </p:nvSpPr>
              <p:spPr bwMode="auto">
                <a:xfrm>
                  <a:off x="2087" y="2818"/>
                  <a:ext cx="950"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80" name="Group 57"/>
              <p:cNvGrpSpPr>
                <a:grpSpLocks/>
              </p:cNvGrpSpPr>
              <p:nvPr/>
            </p:nvGrpSpPr>
            <p:grpSpPr bwMode="auto">
              <a:xfrm>
                <a:off x="3037" y="2818"/>
                <a:ext cx="849" cy="1092"/>
                <a:chOff x="3037" y="2818"/>
                <a:chExt cx="849" cy="1092"/>
              </a:xfrm>
            </p:grpSpPr>
            <p:sp>
              <p:nvSpPr>
                <p:cNvPr id="15393" name="Rectangle 58"/>
                <p:cNvSpPr>
                  <a:spLocks noChangeArrowheads="1"/>
                </p:cNvSpPr>
                <p:nvPr/>
              </p:nvSpPr>
              <p:spPr bwMode="auto">
                <a:xfrm>
                  <a:off x="3080" y="2818"/>
                  <a:ext cx="763"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mean, standard deviation, Pearson's correlation, </a:t>
                  </a:r>
                  <a:r>
                    <a:rPr lang="en-US" altLang="en-US" sz="1400" b="0" i="1">
                      <a:latin typeface="Times New Roman" panose="02020603050405020304" pitchFamily="18" charset="0"/>
                      <a:ea typeface="MS Mincho" panose="02020609040205080304" pitchFamily="49" charset="-128"/>
                    </a:rPr>
                    <a:t>t</a:t>
                  </a:r>
                  <a:r>
                    <a:rPr lang="en-US" altLang="en-US" sz="1400" b="0">
                      <a:latin typeface="Times New Roman" panose="02020603050405020304" pitchFamily="18" charset="0"/>
                      <a:ea typeface="MS Mincho" panose="02020609040205080304" pitchFamily="49" charset="-128"/>
                    </a:rPr>
                    <a:t> and </a:t>
                  </a:r>
                  <a:r>
                    <a:rPr lang="en-US" altLang="en-US" sz="1400" b="0" i="1">
                      <a:latin typeface="Times New Roman" panose="02020603050405020304" pitchFamily="18" charset="0"/>
                      <a:ea typeface="MS Mincho" panose="02020609040205080304" pitchFamily="49" charset="-128"/>
                    </a:rPr>
                    <a:t>F</a:t>
                  </a:r>
                  <a:r>
                    <a:rPr lang="en-US" altLang="en-US" sz="1400" b="0">
                      <a:latin typeface="Times New Roman" panose="02020603050405020304" pitchFamily="18" charset="0"/>
                      <a:ea typeface="MS Mincho" panose="02020609040205080304" pitchFamily="49" charset="-128"/>
                    </a:rPr>
                    <a:t> tests</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94" name="Rectangle 59"/>
                <p:cNvSpPr>
                  <a:spLocks noChangeArrowheads="1"/>
                </p:cNvSpPr>
                <p:nvPr/>
              </p:nvSpPr>
              <p:spPr bwMode="auto">
                <a:xfrm>
                  <a:off x="3037" y="2818"/>
                  <a:ext cx="849"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81" name="Group 60"/>
              <p:cNvGrpSpPr>
                <a:grpSpLocks/>
              </p:cNvGrpSpPr>
              <p:nvPr/>
            </p:nvGrpSpPr>
            <p:grpSpPr bwMode="auto">
              <a:xfrm>
                <a:off x="0" y="3910"/>
                <a:ext cx="684" cy="1360"/>
                <a:chOff x="0" y="3910"/>
                <a:chExt cx="684" cy="1360"/>
              </a:xfrm>
            </p:grpSpPr>
            <p:sp>
              <p:nvSpPr>
                <p:cNvPr id="15391" name="Rectangle 61"/>
                <p:cNvSpPr>
                  <a:spLocks noChangeArrowheads="1"/>
                </p:cNvSpPr>
                <p:nvPr/>
              </p:nvSpPr>
              <p:spPr bwMode="auto">
                <a:xfrm>
                  <a:off x="43" y="3910"/>
                  <a:ext cx="598"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400" b="0">
                      <a:latin typeface="Times New Roman" panose="02020603050405020304" pitchFamily="18" charset="0"/>
                      <a:cs typeface="Times New Roman" panose="02020603050405020304" pitchFamily="18" charset="0"/>
                    </a:rPr>
                    <a:t>Ratio</a:t>
                  </a:r>
                  <a:endParaRPr lang="en-US" altLang="en-US" sz="12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5392" name="Rectangle 62"/>
                <p:cNvSpPr>
                  <a:spLocks noChangeArrowheads="1"/>
                </p:cNvSpPr>
                <p:nvPr/>
              </p:nvSpPr>
              <p:spPr bwMode="auto">
                <a:xfrm>
                  <a:off x="0" y="3910"/>
                  <a:ext cx="684"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82" name="Group 63"/>
              <p:cNvGrpSpPr>
                <a:grpSpLocks/>
              </p:cNvGrpSpPr>
              <p:nvPr/>
            </p:nvGrpSpPr>
            <p:grpSpPr bwMode="auto">
              <a:xfrm>
                <a:off x="684" y="3910"/>
                <a:ext cx="1403" cy="1360"/>
                <a:chOff x="684" y="3910"/>
                <a:chExt cx="1403" cy="1360"/>
              </a:xfrm>
            </p:grpSpPr>
            <p:sp>
              <p:nvSpPr>
                <p:cNvPr id="15389" name="Rectangle 64"/>
                <p:cNvSpPr>
                  <a:spLocks noChangeArrowheads="1"/>
                </p:cNvSpPr>
                <p:nvPr/>
              </p:nvSpPr>
              <p:spPr bwMode="auto">
                <a:xfrm>
                  <a:off x="727" y="3910"/>
                  <a:ext cx="1317"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For ratio variables, both differences and ratios are meaningful. (*, /)</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90" name="Rectangle 65"/>
                <p:cNvSpPr>
                  <a:spLocks noChangeArrowheads="1"/>
                </p:cNvSpPr>
                <p:nvPr/>
              </p:nvSpPr>
              <p:spPr bwMode="auto">
                <a:xfrm>
                  <a:off x="684" y="3910"/>
                  <a:ext cx="1403"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83" name="Group 66"/>
              <p:cNvGrpSpPr>
                <a:grpSpLocks/>
              </p:cNvGrpSpPr>
              <p:nvPr/>
            </p:nvGrpSpPr>
            <p:grpSpPr bwMode="auto">
              <a:xfrm>
                <a:off x="2087" y="3910"/>
                <a:ext cx="950" cy="1360"/>
                <a:chOff x="2087" y="3910"/>
                <a:chExt cx="950" cy="1360"/>
              </a:xfrm>
            </p:grpSpPr>
            <p:sp>
              <p:nvSpPr>
                <p:cNvPr id="15387" name="Rectangle 67"/>
                <p:cNvSpPr>
                  <a:spLocks noChangeArrowheads="1"/>
                </p:cNvSpPr>
                <p:nvPr/>
              </p:nvSpPr>
              <p:spPr bwMode="auto">
                <a:xfrm>
                  <a:off x="2130" y="3910"/>
                  <a:ext cx="864"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temperature in Kelvin, monetary quantities, counts, age, mass, length, electrical current</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88" name="Rectangle 68"/>
                <p:cNvSpPr>
                  <a:spLocks noChangeArrowheads="1"/>
                </p:cNvSpPr>
                <p:nvPr/>
              </p:nvSpPr>
              <p:spPr bwMode="auto">
                <a:xfrm>
                  <a:off x="2087" y="3910"/>
                  <a:ext cx="950"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5384" name="Group 69"/>
              <p:cNvGrpSpPr>
                <a:grpSpLocks/>
              </p:cNvGrpSpPr>
              <p:nvPr/>
            </p:nvGrpSpPr>
            <p:grpSpPr bwMode="auto">
              <a:xfrm>
                <a:off x="3037" y="3910"/>
                <a:ext cx="849" cy="1360"/>
                <a:chOff x="3037" y="3910"/>
                <a:chExt cx="849" cy="1360"/>
              </a:xfrm>
            </p:grpSpPr>
            <p:sp>
              <p:nvSpPr>
                <p:cNvPr id="15385" name="Rectangle 70"/>
                <p:cNvSpPr>
                  <a:spLocks noChangeArrowheads="1"/>
                </p:cNvSpPr>
                <p:nvPr/>
              </p:nvSpPr>
              <p:spPr bwMode="auto">
                <a:xfrm>
                  <a:off x="3080" y="3910"/>
                  <a:ext cx="763"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400" b="0">
                      <a:latin typeface="Times New Roman" panose="02020603050405020304" pitchFamily="18" charset="0"/>
                      <a:ea typeface="MS Mincho" panose="02020609040205080304" pitchFamily="49" charset="-128"/>
                    </a:rPr>
                    <a:t>geometric mean, harmonic mean, percent variation</a:t>
                  </a:r>
                  <a:endParaRPr lang="en-US" altLang="en-US" sz="12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5386" name="Rectangle 71"/>
                <p:cNvSpPr>
                  <a:spLocks noChangeArrowheads="1"/>
                </p:cNvSpPr>
                <p:nvPr/>
              </p:nvSpPr>
              <p:spPr bwMode="auto">
                <a:xfrm>
                  <a:off x="3037" y="3910"/>
                  <a:ext cx="849"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sp>
          <p:nvSpPr>
            <p:cNvPr id="15364" name="Rectangle 72"/>
            <p:cNvSpPr>
              <a:spLocks noChangeArrowheads="1"/>
            </p:cNvSpPr>
            <p:nvPr/>
          </p:nvSpPr>
          <p:spPr bwMode="auto">
            <a:xfrm>
              <a:off x="-2" y="-2"/>
              <a:ext cx="3890" cy="527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81000" y="152400"/>
            <a:ext cx="8280400" cy="552450"/>
          </a:xfrm>
        </p:spPr>
        <p:txBody>
          <a:bodyPr/>
          <a:lstStyle/>
          <a:p>
            <a:r>
              <a:rPr lang="en-US" altLang="en-US" sz="2800" smtClean="0"/>
              <a:t>Euclidean Distance</a:t>
            </a:r>
          </a:p>
        </p:txBody>
      </p:sp>
      <p:graphicFrame>
        <p:nvGraphicFramePr>
          <p:cNvPr id="89091" name="Object 3"/>
          <p:cNvGraphicFramePr>
            <a:graphicFrameLocks noChangeAspect="1"/>
          </p:cNvGraphicFramePr>
          <p:nvPr/>
        </p:nvGraphicFramePr>
        <p:xfrm>
          <a:off x="381000" y="1295400"/>
          <a:ext cx="3635375" cy="2654300"/>
        </p:xfrm>
        <a:graphic>
          <a:graphicData uri="http://schemas.openxmlformats.org/presentationml/2006/ole">
            <mc:AlternateContent xmlns:mc="http://schemas.openxmlformats.org/markup-compatibility/2006">
              <mc:Choice xmlns:v="urn:schemas-microsoft-com:vml" Requires="v">
                <p:oleObj spid="_x0000_s114751" name="VISIO" r:id="rId4" imgW="3631692" imgH="2656332" progId="Visio.Drawing.6">
                  <p:embed/>
                </p:oleObj>
              </mc:Choice>
              <mc:Fallback>
                <p:oleObj name="VISIO" r:id="rId4" imgW="3631692" imgH="2656332" progId="Visio.Drawing.6">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363537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092" name="Object 4"/>
          <p:cNvGraphicFramePr>
            <a:graphicFrameLocks noChangeAspect="1"/>
          </p:cNvGraphicFramePr>
          <p:nvPr>
            <p:extLst>
              <p:ext uri="{D42A27DB-BD31-4B8C-83A1-F6EECF244321}">
                <p14:modId xmlns:p14="http://schemas.microsoft.com/office/powerpoint/2010/main" val="3709580241"/>
              </p:ext>
            </p:extLst>
          </p:nvPr>
        </p:nvGraphicFramePr>
        <p:xfrm>
          <a:off x="4643718" y="1729908"/>
          <a:ext cx="2962275" cy="1363663"/>
        </p:xfrm>
        <a:graphic>
          <a:graphicData uri="http://schemas.openxmlformats.org/presentationml/2006/ole">
            <mc:AlternateContent xmlns:mc="http://schemas.openxmlformats.org/markup-compatibility/2006">
              <mc:Choice xmlns:v="urn:schemas-microsoft-com:vml" Requires="v">
                <p:oleObj spid="_x0000_s114752" name="Worksheet" r:id="rId6" imgW="1836725" imgH="846287" progId="Excel.Sheet.8">
                  <p:embed/>
                </p:oleObj>
              </mc:Choice>
              <mc:Fallback>
                <p:oleObj name="Worksheet" r:id="rId6" imgW="1836725" imgH="846287" progId="Excel.Shee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718" y="1729908"/>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93" name="Text Box 5"/>
          <p:cNvSpPr txBox="1">
            <a:spLocks noChangeArrowheads="1"/>
          </p:cNvSpPr>
          <p:nvPr/>
        </p:nvSpPr>
        <p:spPr bwMode="auto">
          <a:xfrm>
            <a:off x="3200400" y="563880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Distance Matrix</a:t>
            </a:r>
          </a:p>
        </p:txBody>
      </p:sp>
      <p:graphicFrame>
        <p:nvGraphicFramePr>
          <p:cNvPr id="89094" name="Object 6"/>
          <p:cNvGraphicFramePr>
            <a:graphicFrameLocks noChangeAspect="1"/>
          </p:cNvGraphicFramePr>
          <p:nvPr/>
        </p:nvGraphicFramePr>
        <p:xfrm>
          <a:off x="1905000" y="4038600"/>
          <a:ext cx="4927600" cy="1365250"/>
        </p:xfrm>
        <a:graphic>
          <a:graphicData uri="http://schemas.openxmlformats.org/presentationml/2006/ole">
            <mc:AlternateContent xmlns:mc="http://schemas.openxmlformats.org/markup-compatibility/2006">
              <mc:Choice xmlns:v="urn:schemas-microsoft-com:vml" Requires="v">
                <p:oleObj spid="_x0000_s114753" name="Worksheet" r:id="rId8" imgW="3055925" imgH="846287" progId="Excel.Sheet.8">
                  <p:embed/>
                </p:oleObj>
              </mc:Choice>
              <mc:Fallback>
                <p:oleObj name="Worksheet" r:id="rId8" imgW="3055925" imgH="846287" progId="Excel.Sheet.8">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4038600"/>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p:cNvPicPr>
            <a:picLocks noChangeAspect="1"/>
          </p:cNvPicPr>
          <p:nvPr/>
        </p:nvPicPr>
        <p:blipFill rotWithShape="1">
          <a:blip r:embed="rId10"/>
          <a:srcRect l="11347" t="13541" r="17203" b="44793"/>
          <a:stretch/>
        </p:blipFill>
        <p:spPr>
          <a:xfrm>
            <a:off x="4648200" y="366532"/>
            <a:ext cx="3441700" cy="1128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11"/>
          <a:stretch>
            <a:fillRect/>
          </a:stretch>
        </p:blipFill>
        <p:spPr>
          <a:xfrm>
            <a:off x="1524000" y="1089277"/>
            <a:ext cx="2468469" cy="818624"/>
          </a:xfrm>
          <a:prstGeom prst="rect">
            <a:avLst/>
          </a:prstGeom>
        </p:spPr>
      </p:pic>
      <p:sp>
        <p:nvSpPr>
          <p:cNvPr id="4" name="Rectangle 3"/>
          <p:cNvSpPr/>
          <p:nvPr/>
        </p:nvSpPr>
        <p:spPr>
          <a:xfrm>
            <a:off x="4643718" y="3170866"/>
            <a:ext cx="3662082"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P1(0,2)</a:t>
            </a:r>
          </a:p>
          <a:p>
            <a:r>
              <a:rPr lang="en-US" dirty="0"/>
              <a:t>P2(2,0)</a:t>
            </a:r>
          </a:p>
          <a:p>
            <a:r>
              <a:rPr lang="en-US" dirty="0"/>
              <a:t>(0-2)+(2-0)=(-2)+2=4+4=8=</a:t>
            </a:r>
            <a:r>
              <a:rPr lang="en-US" dirty="0" err="1"/>
              <a:t>sqrt</a:t>
            </a:r>
            <a:r>
              <a:rPr lang="en-US" dirty="0"/>
              <a:t>(8)=2.828</a:t>
            </a:r>
          </a:p>
        </p:txBody>
      </p:sp>
      <p:sp>
        <p:nvSpPr>
          <p:cNvPr id="5" name="Rectangle 4"/>
          <p:cNvSpPr/>
          <p:nvPr/>
        </p:nvSpPr>
        <p:spPr>
          <a:xfrm>
            <a:off x="5791200" y="5681732"/>
            <a:ext cx="3048000" cy="707886"/>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000" dirty="0"/>
              <a:t>P(</a:t>
            </a:r>
            <a:r>
              <a:rPr lang="en-US" sz="2000" dirty="0" err="1"/>
              <a:t>x,y</a:t>
            </a:r>
            <a:r>
              <a:rPr lang="en-US" sz="2000" dirty="0" smtClean="0"/>
              <a:t>)   =   2 dimension</a:t>
            </a:r>
            <a:endParaRPr lang="en-US" sz="2000" dirty="0"/>
          </a:p>
          <a:p>
            <a:r>
              <a:rPr lang="en-US" sz="2000" dirty="0"/>
              <a:t>P(</a:t>
            </a:r>
            <a:r>
              <a:rPr lang="en-US" sz="2000" dirty="0" err="1"/>
              <a:t>x,y,z</a:t>
            </a:r>
            <a:r>
              <a:rPr lang="en-US" sz="2000" dirty="0" smtClean="0"/>
              <a:t>) =  3 dimension</a:t>
            </a:r>
            <a:endParaRPr lang="en-US" sz="2000" dirty="0"/>
          </a:p>
        </p:txBody>
      </p:sp>
      <p:sp>
        <p:nvSpPr>
          <p:cNvPr id="6" name="Rectangle 5"/>
          <p:cNvSpPr/>
          <p:nvPr/>
        </p:nvSpPr>
        <p:spPr>
          <a:xfrm>
            <a:off x="356749" y="6231732"/>
            <a:ext cx="4572000" cy="523220"/>
          </a:xfrm>
          <a:prstGeom prst="rect">
            <a:avLst/>
          </a:prstGeom>
        </p:spPr>
        <p:txBody>
          <a:bodyPr>
            <a:spAutoFit/>
          </a:bodyPr>
          <a:lstStyle/>
          <a:p>
            <a:pPr>
              <a:buFont typeface="Arial" panose="020B0604020202020204" pitchFamily="34" charset="0"/>
              <a:buChar char="•"/>
            </a:pPr>
            <a:r>
              <a:rPr lang="en-US" b="0" dirty="0">
                <a:solidFill>
                  <a:srgbClr val="252525"/>
                </a:solidFill>
              </a:rPr>
              <a:t>All elements on the </a:t>
            </a:r>
            <a:r>
              <a:rPr lang="en-US" b="0" dirty="0">
                <a:solidFill>
                  <a:srgbClr val="0B0080"/>
                </a:solidFill>
                <a:hlinkClick r:id="rId12" tooltip="Diagonal of a matrix"/>
              </a:rPr>
              <a:t>diagonal</a:t>
            </a:r>
            <a:r>
              <a:rPr lang="en-US" b="0" dirty="0">
                <a:solidFill>
                  <a:srgbClr val="252525"/>
                </a:solidFill>
              </a:rPr>
              <a:t> of </a:t>
            </a:r>
            <a:r>
              <a:rPr lang="en-US" b="0" i="1" dirty="0">
                <a:solidFill>
                  <a:srgbClr val="252525"/>
                </a:solidFill>
              </a:rPr>
              <a:t>A</a:t>
            </a:r>
            <a:r>
              <a:rPr lang="en-US" b="0" dirty="0">
                <a:solidFill>
                  <a:srgbClr val="252525"/>
                </a:solidFill>
              </a:rPr>
              <a:t> are zero (i.e. it is a </a:t>
            </a:r>
            <a:r>
              <a:rPr lang="en-US" b="0" dirty="0">
                <a:solidFill>
                  <a:srgbClr val="0B0080"/>
                </a:solidFill>
                <a:hlinkClick r:id="rId13" tooltip="Hollow matrix"/>
              </a:rPr>
              <a:t>hollow matrix</a:t>
            </a:r>
            <a:r>
              <a:rPr lang="en-US" b="0" dirty="0">
                <a:solidFill>
                  <a:srgbClr val="252525"/>
                </a:solidFill>
              </a:rPr>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81000" y="152400"/>
            <a:ext cx="8280400" cy="552450"/>
          </a:xfrm>
        </p:spPr>
        <p:txBody>
          <a:bodyPr/>
          <a:lstStyle/>
          <a:p>
            <a:r>
              <a:rPr lang="en-US" altLang="en-US" sz="2800" dirty="0" err="1" smtClean="0"/>
              <a:t>Minkowski</a:t>
            </a:r>
            <a:r>
              <a:rPr lang="en-US" altLang="en-US" sz="2800" dirty="0" smtClean="0"/>
              <a:t> Distance</a:t>
            </a:r>
          </a:p>
        </p:txBody>
      </p:sp>
      <p:sp>
        <p:nvSpPr>
          <p:cNvPr id="90115" name="Rectangle 3"/>
          <p:cNvSpPr>
            <a:spLocks noGrp="1" noChangeArrowheads="1"/>
          </p:cNvSpPr>
          <p:nvPr>
            <p:ph type="body" idx="1"/>
          </p:nvPr>
        </p:nvSpPr>
        <p:spPr>
          <a:xfrm>
            <a:off x="639763" y="1143000"/>
            <a:ext cx="8001000" cy="4495800"/>
          </a:xfrm>
        </p:spPr>
        <p:txBody>
          <a:bodyPr/>
          <a:lstStyle/>
          <a:p>
            <a:pPr marL="342900" indent="-342900">
              <a:lnSpc>
                <a:spcPct val="90000"/>
              </a:lnSpc>
              <a:spcBef>
                <a:spcPct val="20000"/>
              </a:spcBef>
            </a:pPr>
            <a:r>
              <a:rPr lang="en-US" altLang="en-US" sz="2400" dirty="0" err="1" smtClean="0"/>
              <a:t>Minkowski</a:t>
            </a:r>
            <a:r>
              <a:rPr lang="en-US" altLang="en-US" sz="2400" dirty="0" smtClean="0"/>
              <a:t> Distance is a generalization of both </a:t>
            </a:r>
            <a:r>
              <a:rPr lang="en-US" altLang="en-US" sz="2400" i="1" u="sng" dirty="0" smtClean="0"/>
              <a:t>Euclidean</a:t>
            </a:r>
            <a:r>
              <a:rPr lang="en-US" altLang="en-US" sz="2400" dirty="0" smtClean="0"/>
              <a:t> Distance and </a:t>
            </a:r>
            <a:r>
              <a:rPr lang="en-US" altLang="en-US" sz="2400" i="1" u="sng" dirty="0" smtClean="0"/>
              <a:t>Manhattan</a:t>
            </a:r>
            <a:r>
              <a:rPr lang="en-US" altLang="en-US" sz="2400" dirty="0" smtClean="0"/>
              <a:t> distance,</a:t>
            </a:r>
          </a:p>
          <a:p>
            <a:pPr marL="742950" lvl="1" indent="-285750">
              <a:lnSpc>
                <a:spcPct val="90000"/>
              </a:lnSpc>
              <a:spcBef>
                <a:spcPct val="20000"/>
              </a:spcBef>
            </a:pPr>
            <a:endParaRPr lang="en-US" altLang="en-US" sz="2000" dirty="0" smtClean="0"/>
          </a:p>
          <a:p>
            <a:pPr marL="342900" indent="-342900">
              <a:lnSpc>
                <a:spcPct val="90000"/>
              </a:lnSpc>
              <a:spcBef>
                <a:spcPct val="20000"/>
              </a:spcBef>
            </a:pPr>
            <a:endParaRPr lang="en-US" altLang="en-US" sz="2400" dirty="0" smtClean="0"/>
          </a:p>
          <a:p>
            <a:pPr marL="342900" indent="-342900">
              <a:lnSpc>
                <a:spcPct val="90000"/>
              </a:lnSpc>
              <a:spcBef>
                <a:spcPct val="20000"/>
              </a:spcBef>
            </a:pPr>
            <a:endParaRPr lang="en-US" altLang="en-US" sz="2400" dirty="0"/>
          </a:p>
          <a:p>
            <a:pPr marL="342900" indent="-342900">
              <a:lnSpc>
                <a:spcPct val="90000"/>
              </a:lnSpc>
              <a:spcBef>
                <a:spcPct val="20000"/>
              </a:spcBef>
            </a:pPr>
            <a:endParaRPr lang="en-US" altLang="en-US" sz="2400" dirty="0" smtClean="0"/>
          </a:p>
          <a:p>
            <a:pPr marL="342900" indent="-342900">
              <a:lnSpc>
                <a:spcPct val="90000"/>
              </a:lnSpc>
              <a:spcBef>
                <a:spcPct val="20000"/>
              </a:spcBef>
            </a:pPr>
            <a:endParaRPr lang="en-US" altLang="en-US" sz="2400" dirty="0"/>
          </a:p>
          <a:p>
            <a:pPr marL="342900" indent="-342900">
              <a:lnSpc>
                <a:spcPct val="90000"/>
              </a:lnSpc>
              <a:spcBef>
                <a:spcPct val="20000"/>
              </a:spcBef>
            </a:pPr>
            <a:r>
              <a:rPr lang="en-US" altLang="en-US" sz="2400" dirty="0"/>
              <a:t> Where </a:t>
            </a:r>
            <a:r>
              <a:rPr lang="en-US" altLang="en-US" sz="2400" i="1" dirty="0"/>
              <a:t>r</a:t>
            </a:r>
            <a:r>
              <a:rPr lang="en-US" altLang="en-US" sz="2400" dirty="0"/>
              <a:t> is a parameter, </a:t>
            </a:r>
            <a:r>
              <a:rPr lang="en-US" altLang="en-US" sz="2400" i="1" dirty="0"/>
              <a:t>n</a:t>
            </a:r>
            <a:r>
              <a:rPr lang="en-US" altLang="en-US" sz="2400" dirty="0"/>
              <a:t> is the number of dimensions (attributes) and </a:t>
            </a:r>
            <a:r>
              <a:rPr lang="en-US" altLang="en-US" sz="2400" i="1" dirty="0" err="1"/>
              <a:t>p</a:t>
            </a:r>
            <a:r>
              <a:rPr lang="en-US" altLang="en-US" sz="2400" i="1" baseline="-25000" dirty="0" err="1"/>
              <a:t>k</a:t>
            </a:r>
            <a:r>
              <a:rPr lang="en-US" altLang="en-US" sz="2400" dirty="0"/>
              <a:t> and </a:t>
            </a:r>
            <a:r>
              <a:rPr lang="en-US" altLang="en-US" sz="2400" i="1" dirty="0" err="1"/>
              <a:t>q</a:t>
            </a:r>
            <a:r>
              <a:rPr lang="en-US" altLang="en-US" sz="2400" i="1" baseline="-25000" dirty="0" err="1"/>
              <a:t>k</a:t>
            </a:r>
            <a:r>
              <a:rPr lang="en-US" altLang="en-US" sz="2400" dirty="0"/>
              <a:t> are, respectively, the kth attributes (components) or data objects </a:t>
            </a:r>
            <a:r>
              <a:rPr lang="en-US" altLang="en-US" sz="2400" i="1" dirty="0"/>
              <a:t>p</a:t>
            </a:r>
            <a:r>
              <a:rPr lang="en-US" altLang="en-US" sz="2400" dirty="0"/>
              <a:t> and </a:t>
            </a:r>
            <a:r>
              <a:rPr lang="en-US" altLang="en-US" sz="2400" i="1" dirty="0"/>
              <a:t>q</a:t>
            </a:r>
            <a:r>
              <a:rPr lang="en-US" altLang="en-US" sz="2400" dirty="0" smtClean="0"/>
              <a:t>.</a:t>
            </a:r>
          </a:p>
        </p:txBody>
      </p:sp>
      <p:graphicFrame>
        <p:nvGraphicFramePr>
          <p:cNvPr id="90116" name="Object 4"/>
          <p:cNvGraphicFramePr>
            <a:graphicFrameLocks noChangeAspect="1"/>
          </p:cNvGraphicFramePr>
          <p:nvPr>
            <p:extLst>
              <p:ext uri="{D42A27DB-BD31-4B8C-83A1-F6EECF244321}">
                <p14:modId xmlns:p14="http://schemas.microsoft.com/office/powerpoint/2010/main" val="2502557197"/>
              </p:ext>
            </p:extLst>
          </p:nvPr>
        </p:nvGraphicFramePr>
        <p:xfrm>
          <a:off x="2057400" y="2209800"/>
          <a:ext cx="4314825" cy="1490662"/>
        </p:xfrm>
        <a:graphic>
          <a:graphicData uri="http://schemas.openxmlformats.org/presentationml/2006/ole">
            <mc:AlternateContent xmlns:mc="http://schemas.openxmlformats.org/markup-compatibility/2006">
              <mc:Choice xmlns:v="urn:schemas-microsoft-com:vml" Requires="v">
                <p:oleObj spid="_x0000_s90477" name="Equation" r:id="rId3" imgW="1397000" imgH="482600" progId="Equation.3">
                  <p:embed/>
                </p:oleObj>
              </mc:Choice>
              <mc:Fallback>
                <p:oleObj name="Equation" r:id="rId3" imgW="13970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09800"/>
                        <a:ext cx="4314825" cy="149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152400"/>
            <a:ext cx="8280400" cy="552450"/>
          </a:xfrm>
        </p:spPr>
        <p:txBody>
          <a:bodyPr/>
          <a:lstStyle/>
          <a:p>
            <a:r>
              <a:rPr lang="en-US" altLang="en-US" sz="2800" smtClean="0"/>
              <a:t>Minkowski Distance: Examples</a:t>
            </a:r>
          </a:p>
        </p:txBody>
      </p:sp>
      <p:sp>
        <p:nvSpPr>
          <p:cNvPr id="91139" name="Rectangle 3"/>
          <p:cNvSpPr>
            <a:spLocks noGrp="1" noChangeArrowheads="1"/>
          </p:cNvSpPr>
          <p:nvPr>
            <p:ph type="body" idx="1"/>
          </p:nvPr>
        </p:nvSpPr>
        <p:spPr>
          <a:xfrm>
            <a:off x="304800" y="1143000"/>
            <a:ext cx="8458200" cy="4495800"/>
          </a:xfrm>
        </p:spPr>
        <p:txBody>
          <a:bodyPr/>
          <a:lstStyle/>
          <a:p>
            <a:pPr marL="342900" indent="-342900">
              <a:lnSpc>
                <a:spcPct val="90000"/>
              </a:lnSpc>
              <a:spcBef>
                <a:spcPct val="20000"/>
              </a:spcBef>
            </a:pP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 1.  City block (Manhattan, taxicab, L</a:t>
            </a:r>
            <a:r>
              <a:rPr lang="en-US" altLang="en-US" sz="2400" baseline="-30000" dirty="0" smtClean="0">
                <a:cs typeface="Times New Roman" panose="02020603050405020304" pitchFamily="18" charset="0"/>
              </a:rPr>
              <a:t>1</a:t>
            </a:r>
            <a:r>
              <a:rPr lang="en-US" altLang="en-US" sz="2400" dirty="0" smtClean="0">
                <a:cs typeface="Times New Roman" panose="02020603050405020304" pitchFamily="18" charset="0"/>
              </a:rPr>
              <a:t> norm) distance. </a:t>
            </a:r>
          </a:p>
          <a:p>
            <a:pPr marL="742950" lvl="1" indent="-285750">
              <a:lnSpc>
                <a:spcPct val="90000"/>
              </a:lnSpc>
              <a:spcBef>
                <a:spcPct val="20000"/>
              </a:spcBef>
            </a:pPr>
            <a:r>
              <a:rPr lang="en-US" altLang="en-US" sz="1800" dirty="0" smtClean="0">
                <a:cs typeface="Times New Roman" panose="02020603050405020304" pitchFamily="18" charset="0"/>
              </a:rPr>
              <a:t>A common example of this is the Hamming distance, which is just the number of bits that are different between two binary vectors</a:t>
            </a:r>
          </a:p>
          <a:p>
            <a:pPr lvl="4">
              <a:lnSpc>
                <a:spcPct val="90000"/>
              </a:lnSpc>
            </a:pPr>
            <a:endParaRPr lang="en-US" altLang="en-US" sz="1600" b="1" dirty="0" smtClean="0">
              <a:cs typeface="Times New Roman" panose="02020603050405020304" pitchFamily="18" charset="0"/>
            </a:endParaRPr>
          </a:p>
          <a:p>
            <a:pPr marL="342900" indent="-342900">
              <a:lnSpc>
                <a:spcPct val="90000"/>
              </a:lnSpc>
              <a:spcBef>
                <a:spcPct val="20000"/>
              </a:spcBef>
            </a:pP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 2.  Euclidean distance</a:t>
            </a:r>
          </a:p>
          <a:p>
            <a:pPr lvl="4">
              <a:lnSpc>
                <a:spcPct val="90000"/>
              </a:lnSpc>
            </a:pPr>
            <a:endParaRPr lang="en-US" altLang="en-US" sz="1800" dirty="0" smtClean="0">
              <a:cs typeface="Times New Roman" panose="02020603050405020304" pitchFamily="18" charset="0"/>
            </a:endParaRPr>
          </a:p>
          <a:p>
            <a:pPr marL="342900" indent="-342900">
              <a:lnSpc>
                <a:spcPct val="90000"/>
              </a:lnSpc>
              <a:spcBef>
                <a:spcPct val="20000"/>
              </a:spcBef>
            </a:pP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smtClean="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dirty="0" smtClean="0">
                <a:cs typeface="Times New Roman" panose="02020603050405020304" pitchFamily="18" charset="0"/>
              </a:rPr>
              <a:t>.  “supremum” (</a:t>
            </a:r>
            <a:r>
              <a:rPr lang="en-US" altLang="en-US" sz="2400" dirty="0" err="1" smtClean="0">
                <a:cs typeface="Times New Roman" panose="02020603050405020304" pitchFamily="18" charset="0"/>
              </a:rPr>
              <a:t>L</a:t>
            </a:r>
            <a:r>
              <a:rPr lang="en-US" altLang="en-US" sz="2400" baseline="-30000" dirty="0" err="1" smtClean="0">
                <a:cs typeface="Times New Roman" panose="02020603050405020304" pitchFamily="18" charset="0"/>
              </a:rPr>
              <a:t>max</a:t>
            </a:r>
            <a:r>
              <a:rPr lang="en-US" altLang="en-US" sz="2400" baseline="-30000" dirty="0" smtClean="0">
                <a:cs typeface="Times New Roman" panose="02020603050405020304" pitchFamily="18" charset="0"/>
              </a:rPr>
              <a:t> </a:t>
            </a:r>
            <a:r>
              <a:rPr lang="en-US" altLang="en-US" sz="2400" dirty="0" smtClean="0">
                <a:cs typeface="Times New Roman" panose="02020603050405020304" pitchFamily="18" charset="0"/>
              </a:rPr>
              <a:t>norm, L</a:t>
            </a:r>
            <a:r>
              <a:rPr lang="en-US" altLang="en-US" sz="2400" baseline="-30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30000" dirty="0" smtClean="0">
                <a:cs typeface="Times New Roman" panose="02020603050405020304" pitchFamily="18" charset="0"/>
              </a:rPr>
              <a:t> </a:t>
            </a:r>
            <a:r>
              <a:rPr lang="en-US" altLang="en-US" sz="2400" dirty="0" smtClean="0">
                <a:cs typeface="Times New Roman" panose="02020603050405020304" pitchFamily="18" charset="0"/>
              </a:rPr>
              <a:t>norm) distance. Or </a:t>
            </a:r>
            <a:r>
              <a:rPr lang="en-US" sz="2400" dirty="0" err="1">
                <a:hlinkClick r:id="rId2" tooltip="Chebyshev distance"/>
              </a:rPr>
              <a:t>Chebyshev</a:t>
            </a:r>
            <a:r>
              <a:rPr lang="en-US" sz="2400" dirty="0">
                <a:hlinkClick r:id="rId2" tooltip="Chebyshev distance"/>
              </a:rPr>
              <a:t> </a:t>
            </a:r>
            <a:r>
              <a:rPr lang="en-US" sz="2400" dirty="0" smtClean="0">
                <a:hlinkClick r:id="rId2" tooltip="Chebyshev distance"/>
              </a:rPr>
              <a:t>distance</a:t>
            </a:r>
            <a:endParaRPr lang="en-US" altLang="en-US" sz="2400" dirty="0" smtClean="0">
              <a:cs typeface="Times New Roman" panose="02020603050405020304" pitchFamily="18" charset="0"/>
            </a:endParaRPr>
          </a:p>
          <a:p>
            <a:pPr marL="742950" lvl="1" indent="-285750">
              <a:lnSpc>
                <a:spcPct val="90000"/>
              </a:lnSpc>
              <a:spcBef>
                <a:spcPct val="20000"/>
              </a:spcBef>
            </a:pPr>
            <a:r>
              <a:rPr lang="en-US" altLang="en-US" sz="1800" dirty="0" smtClean="0">
                <a:cs typeface="Times New Roman" panose="02020603050405020304" pitchFamily="18" charset="0"/>
              </a:rPr>
              <a:t>This is the maximum difference between any component of the vectors</a:t>
            </a:r>
          </a:p>
          <a:p>
            <a:pPr lvl="4">
              <a:lnSpc>
                <a:spcPct val="90000"/>
              </a:lnSpc>
            </a:pPr>
            <a:endParaRPr lang="en-US" altLang="en-US" sz="1600" dirty="0" smtClean="0">
              <a:cs typeface="Times New Roman" panose="02020603050405020304" pitchFamily="18" charset="0"/>
            </a:endParaRPr>
          </a:p>
          <a:p>
            <a:pPr marL="342900" indent="-342900">
              <a:lnSpc>
                <a:spcPct val="90000"/>
              </a:lnSpc>
              <a:spcBef>
                <a:spcPct val="20000"/>
              </a:spcBef>
            </a:pPr>
            <a:r>
              <a:rPr lang="en-US" altLang="en-US" sz="2400" dirty="0" smtClean="0">
                <a:cs typeface="Times New Roman" panose="02020603050405020304" pitchFamily="18" charset="0"/>
              </a:rPr>
              <a:t>Do not confuse </a:t>
            </a:r>
            <a:r>
              <a:rPr lang="en-US" altLang="en-US" sz="2400" i="1" dirty="0" smtClean="0">
                <a:cs typeface="Times New Roman" panose="02020603050405020304" pitchFamily="18" charset="0"/>
              </a:rPr>
              <a:t>r</a:t>
            </a:r>
            <a:r>
              <a:rPr lang="en-US" altLang="en-US" sz="2400" dirty="0" smtClean="0">
                <a:cs typeface="Times New Roman" panose="02020603050405020304" pitchFamily="18" charset="0"/>
              </a:rPr>
              <a:t> with </a:t>
            </a:r>
            <a:r>
              <a:rPr lang="en-US" altLang="en-US" sz="2400" i="1" dirty="0" smtClean="0">
                <a:cs typeface="Times New Roman" panose="02020603050405020304" pitchFamily="18" charset="0"/>
              </a:rPr>
              <a:t>n</a:t>
            </a:r>
            <a:r>
              <a:rPr lang="en-US" altLang="en-US" sz="2400" dirty="0" smtClean="0">
                <a:cs typeface="Times New Roman" panose="02020603050405020304" pitchFamily="18" charset="0"/>
              </a:rPr>
              <a:t>, i.e., all these distances are defined for all numbers of dimensions.</a:t>
            </a:r>
            <a:endParaRPr lang="en-US" altLang="en-US" sz="2400" i="1" dirty="0" smtClean="0">
              <a:cs typeface="Times New Roman" panose="02020603050405020304" pitchFamily="18" charset="0"/>
            </a:endParaRPr>
          </a:p>
          <a:p>
            <a:pPr marL="742950" lvl="1" indent="-285750">
              <a:lnSpc>
                <a:spcPct val="90000"/>
              </a:lnSpc>
              <a:spcBef>
                <a:spcPct val="20000"/>
              </a:spcBef>
            </a:pPr>
            <a:endParaRPr lang="en-US" altLang="en-US" sz="1800" dirty="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L1= Manhattan or city block, L1 norm distance</a:t>
            </a:r>
          </a:p>
          <a:p>
            <a:r>
              <a:rPr lang="en-US" dirty="0" smtClean="0"/>
              <a:t>L2= Euclidean</a:t>
            </a:r>
            <a:r>
              <a:rPr lang="en-US" altLang="en-US" dirty="0" smtClean="0"/>
              <a:t> Distance, L2 norm</a:t>
            </a:r>
            <a:endParaRPr lang="en-US" dirty="0" smtClean="0"/>
          </a:p>
          <a:p>
            <a:r>
              <a:rPr lang="en-US" dirty="0" smtClean="0"/>
              <a:t>L=</a:t>
            </a:r>
            <a:r>
              <a:rPr lang="en-US" altLang="en-US" i="1" dirty="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en-US" dirty="0">
                <a:cs typeface="Times New Roman" panose="02020603050405020304" pitchFamily="18" charset="0"/>
                <a:sym typeface="Symbol" panose="05050102010706020507" pitchFamily="18" charset="2"/>
              </a:rPr>
              <a:t> </a:t>
            </a:r>
            <a:r>
              <a:rPr lang="en-US" altLang="en-US" dirty="0" smtClean="0">
                <a:cs typeface="Times New Roman" panose="02020603050405020304" pitchFamily="18" charset="0"/>
                <a:sym typeface="Symbol" panose="05050102010706020507" pitchFamily="18" charset="2"/>
              </a:rPr>
              <a:t>norm , </a:t>
            </a:r>
            <a:r>
              <a:rPr lang="en-US" altLang="en-US" dirty="0" err="1" smtClean="0">
                <a:cs typeface="Times New Roman" panose="02020603050405020304" pitchFamily="18" charset="0"/>
                <a:sym typeface="Symbol" panose="05050102010706020507" pitchFamily="18" charset="2"/>
              </a:rPr>
              <a:t>Lmax</a:t>
            </a:r>
            <a:r>
              <a:rPr lang="en-US" altLang="en-US" dirty="0">
                <a:cs typeface="Times New Roman" panose="02020603050405020304" pitchFamily="18" charset="0"/>
                <a:sym typeface="Symbol" panose="05050102010706020507" pitchFamily="18" charset="2"/>
              </a:rPr>
              <a:t> </a:t>
            </a:r>
            <a:r>
              <a:rPr lang="en-US" altLang="en-US" dirty="0" smtClean="0">
                <a:cs typeface="Times New Roman" panose="02020603050405020304" pitchFamily="18" charset="0"/>
                <a:sym typeface="Symbol" panose="05050102010706020507" pitchFamily="18" charset="2"/>
              </a:rPr>
              <a:t>distance</a:t>
            </a:r>
            <a:endParaRPr lang="en-US" dirty="0"/>
          </a:p>
        </p:txBody>
      </p:sp>
      <p:sp>
        <p:nvSpPr>
          <p:cNvPr id="3" name="Title 2"/>
          <p:cNvSpPr>
            <a:spLocks noGrp="1"/>
          </p:cNvSpPr>
          <p:nvPr>
            <p:ph type="title"/>
          </p:nvPr>
        </p:nvSpPr>
        <p:spPr/>
        <p:txBody>
          <a:bodyPr/>
          <a:lstStyle/>
          <a:p>
            <a:r>
              <a:rPr lang="en-US" altLang="en-US" dirty="0" err="1"/>
              <a:t>Minkowski</a:t>
            </a:r>
            <a:r>
              <a:rPr lang="en-US" altLang="en-US" dirty="0"/>
              <a:t> Distance</a:t>
            </a:r>
            <a:endParaRPr lang="en-US" dirty="0"/>
          </a:p>
        </p:txBody>
      </p:sp>
      <p:pic>
        <p:nvPicPr>
          <p:cNvPr id="4" name="Picture 3"/>
          <p:cNvPicPr>
            <a:picLocks noChangeAspect="1"/>
          </p:cNvPicPr>
          <p:nvPr/>
        </p:nvPicPr>
        <p:blipFill>
          <a:blip r:embed="rId3"/>
          <a:stretch>
            <a:fillRect/>
          </a:stretch>
        </p:blipFill>
        <p:spPr>
          <a:xfrm>
            <a:off x="3733800" y="3744310"/>
            <a:ext cx="5191886" cy="2698376"/>
          </a:xfrm>
          <a:prstGeom prst="rect">
            <a:avLst/>
          </a:prstGeom>
        </p:spPr>
      </p:pic>
      <p:graphicFrame>
        <p:nvGraphicFramePr>
          <p:cNvPr id="5" name="Object 3"/>
          <p:cNvGraphicFramePr>
            <a:graphicFrameLocks noChangeAspect="1"/>
          </p:cNvGraphicFramePr>
          <p:nvPr>
            <p:extLst>
              <p:ext uri="{D42A27DB-BD31-4B8C-83A1-F6EECF244321}">
                <p14:modId xmlns:p14="http://schemas.microsoft.com/office/powerpoint/2010/main" val="1256923050"/>
              </p:ext>
            </p:extLst>
          </p:nvPr>
        </p:nvGraphicFramePr>
        <p:xfrm>
          <a:off x="609600" y="3396078"/>
          <a:ext cx="2727880" cy="1991710"/>
        </p:xfrm>
        <a:graphic>
          <a:graphicData uri="http://schemas.openxmlformats.org/presentationml/2006/ole">
            <mc:AlternateContent xmlns:mc="http://schemas.openxmlformats.org/markup-compatibility/2006">
              <mc:Choice xmlns:v="urn:schemas-microsoft-com:vml" Requires="v">
                <p:oleObj spid="_x0000_s106623" name="VISIO" r:id="rId4" imgW="3631692" imgH="2656332" progId="Visio.Drawing.6">
                  <p:embed/>
                </p:oleObj>
              </mc:Choice>
              <mc:Fallback>
                <p:oleObj name="VISIO" r:id="rId4" imgW="3631692" imgH="265633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396078"/>
                        <a:ext cx="2727880" cy="199171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455454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14" name="AutoShape 14" descr="data:image/png;base64,iVBORw0KGgoAAAANSUhEUgAAA34AAAJlCAIAAAAKLbevAAAgAElEQVR4nO3db4ws+13f+RJEeRCtMXFIlsTBtlbaXe02WmUh7Mb5u1wCJgmzJphCjtdYJtai0SheCyHxR5mVy7JGjrkjgx8gec4G2Ad4G3pDlj0a/qwuRwNB1pwLRndGarAa3ytmHlyODtI9GqRBujr3Qe2D6j+/qvr9qur37er+fetX79eDo3unu6erP91d9ZlvV1UnOQAAALAXSegFAAAAwFhQPQEAALAnVE8AAADsCdUTAAAAe0L1BAAAwJ5QPQEAALAnVE8AAADsCdUTAAAAe0L1BAAAwJ5QPQEAALAnVE8AAADsCdUTAAAAe0L1BAAAwJ5QPQEAALAnVE8AwI7M0qRFOutw20k23/PS7uQeXb8/1P2uL3U/CdL7aXp259mkcrUeHrXgUez/BYYlqicAYEfaq6e7oVA9d32/6w64s+pp+8315rndoxY/CqpnMFRPAMCOdKye1t5A9dzp/ZoNcHfVs/l53f5Rb/MoqJ7BUD0BADvSvXqOefMfpAPtqXrWHlCnK3W2g0eB3aN6AgB2pLFU1T55HWt3iLl6Vh/R6m4nk4nzOh6onoNE9QQA7EhrqSrXz1J5aLytteW4ukfXK9vv0VjE4jalX2cumvOClkfU9Egte0Y2Lvkkm5eWI53Vf7/ldy6vnG0usT1f8+aLzfudpOnEcs3NjpmpeeXm+7I/cPejmHXIpCX22uOxLUHT0nQ6fK7L1aNE9QQA7EiHeV5pS2xugVsPjmksHpIrt1fPzPrrKvXOWSh8q2fD7gqVNI2ata58m+t1r56zxnLZ0jzL1TObWQ7/Wf+GSZY1VM9OD9yjeloyaYjdL/qGBel+zdKCjwDVEwCwI10+Sp45OkhrEWzfgntdeYt77PbrPatny36yrt9suZJH9Wyql23Ns/pMrv93s6irH5mX1n5dxwfevXrab+9+cbbuoex40ViYv9jz1RgzqicAYEe6VE9zi9xaPWuffpevXb4Trys7l7bSGNaX1DrH6j6857i2n1t7XpffbHlgXke4Owtma/OsVk9jxFmNrNxxXQWtwwNv2NezORP301F6vh1DVuuLoCVb31djzKieAIAd8a2e5kbZetvyDnyd773bdr1D9XTVHmd5EVbPza9w7mzgrJ610ZnfyZUcFdPZnOxLMcnmebV7ri8vXehKu9MD71o9bYvcOmy2HiHleuac917/fH9ULdOK6gkA2JHeq6fXN+H4fm1Oe/V01iHnJ7bSqWf7I3JVz45nSHWXNmv37NA860tR6pqVJupOz+eBd6ye3b+zoH22a/8N1Xuo57WTL3EaKKonAGBHeq+efgeA+F25Q/V0HpbU6YKtqmfjqaiaf4P3KeXrA7ouzbNe9ja3Kn3CXrmspYM1PvBu1bN111TrR/te1bOBexcNy3XGgeoJANiR/g8zynd4iLu66tlYbXZYPWvds1PztMwZzbpZOeqosXp2fuBBq2fXA9A6H/c2lqOMqJ4AgF3psCF37krZdlv3ZrzbF4fXr6ypelYXuFYBd1o9K92zW/O0fcS9+ch9fQr5lnMb+T3wgVXP1huOpHxSPQEAO9K+IXcfDLJFCWjegDuvrKd6uvY47LF6Nu2omJe75/oMnd33lXXv4Gg7EUD7rpbOJ6HLgT4+1dPr65GaI+zG66UbC6onAGBHmjf/zd8A47XXXe7ZA6xXVlM9uxStHVdP62feLc9Dl+lt82k1vR9479Wz6eik+lmQ+uie/f2a4aB6AgB2pNtxGPZ+0LYHpHufTks56HRlldXT2eJ6rJ7WalZ/7tr+Amj7BNt5gf0hdnngDY9CWD2d58wqPRDLXgOW14xrH9ZuL92IUT0BADvSvXp2OyVQp99nPbV7l/tVUz077UXY6ZCsjo+r7VG4fnOH+/HbvcH3gTc8Cmn17PLC6Xzg0OZ3e78aY0b1BADsSMfq2f20i62/0qtEdJqThTnMyLHk5rfIt5+IqvnS1hNNlpfB61xDroorPnmW44E3PAp59XQvhfXKje3T/Z1Trb83YlRPAMCOtFbPhs1tUzOwbu07HUPfdGVN1bOeXn0g2raXavulri8JbX3oVu1l0tF8G/a1aHngDY9iq+ppWYzmEDqfMN7rpRsrqicAAKgb3eEv2A+qJwAAqGo41hvYBtUTAAAUbB8Ij+3zYOwY1RMAACz57OEISFA9AQDAUrl6UjvRP6onAAAA9oTqCQB5/XQnoZcoQldXV5WQj4+P93C/x8fHlfu9urraw/0CsGL1CkCoXtem02nzTW5vb+u30tDzgixSxztVGJfA06dPm3vnTh9mvX0+ffq0x98PoLtBrsIAaGAtkXd3dw03OT09pXr63qnCuAQODg4aeme++4dZaZ8HBwf9/n4AHVXf29atAgAlgqwmXKxL2DD4dI08NTyuIIvU8U4VxuXrwYMH5vJba98eHmal/j548KD3uwDQiuoJDEmQ1YSLayFdg0/XyFPD4wqySB3vVGFcXup/ciwWi/rV9vAwF4tF5S5ub297vxcAzezVM8iiDBeJCRCaL4XvTVePtA4+G0aeGh5XkEXqeKcK4/JyeHhoLrxr1rifh1mZvx4eHu7iXgA0oHr2gMQECM2XwvdmQ5WsDz4bRp6Vx3V7e/vo0aMHDx5UbnJwcHB6evrw4UPXpMr1a6+urtb7+R0fH1uPbt7mtoIFbohCIGBureqDRtdQ3LUY/bq7u6vci3UEC2B3qJ49IDEBQvOl8L3ZUIYqg8/mkWflcTVfs3B6elpvMPWr3d3d1Q9tTpLk4cOHO71t6wJ3uUl3AXNrVZkyNuwK7HpcvZtOp+a9sMcnsGdUzx6QmACh+VL43mxuOWbFaR55Jv7VM7F9VFq/TuWwElNlBNjvbVsXuONNOgqYm++LpOGURq7H1bv6aZ52dEcArKiePSAxAULzpfC9Wdl+V/rler5VGXlaa2jDr23w6NEj2Q2T2vhtP7ddL7DX3bUKmFuzyqftzTtWuh7XLlR2P+Uzd2CfqJ49IDEBQvOl8L1ZKQr1T9WLwWela1o/fDd/7cHBwXQ6vbq6Muemt7e3lY9ukw7nJG/Q4217XOAuObuuFiS3Zg8fPjRv2/x5fceH2QuvBQPQr+FUz1maJEkyyeb+t8wEN/KxRWL1Zeu8tLVA5tlkvSZNZ9Il8loGt3k2aV6KuELbJrFimQpNr2+F7816UagPPusjz/oNuz+u5hvWL12P6Cq79/V72x4XWPBLdrEYvTz2vPZ6aB4ubv8wu6uMY4uXJYD9GEz1XG2fvbvnLBX1VR/ixOrL1n1prYGsW8w21XO7xMwitZPqqTA0eWJm821LTeF7s14U6oczV45WKcpHx5JRHLI9nU5PT08rn5Bab9hwaX33vh5vu4sFFlwtSG7NKvfe/N2V29yRr8rj4hRLwD4NpnrKpp7Fll1n9awvm9/S2gLZvkVtlVi1SPVfPRWGtkVi82yyvl37+FXhe9NaFFxdx9zAt5aMq6urht/jumGoS3e0wL5XC5JbM68bbnNHAvu8LwCm4VRPAfGk1JMksfqy9bG021bPfhLrtBSRhLbNAsyzrHSP6wWx/zKF703rxvvq6qreIQrrE0M2lwzrh7wuDcuzt0t3tMC+VwuSWzOvG25zRwL7vC8Apv1WT+PD2HS2+R9zk18anK0v2Fx3tVU2rjfJZuv/sQ6RLHfTK3di5aWwLLtbOjOuN8nmqxCKR1EPpJxTOtvcOJ2Vkp9k8+r/tiZWeuJa89iyeg4mtJbXmF9o5u8b9tQzdww+m08ttL6o3lwPDg4ePXpUnNOn4YahLt3dAntdLVRuzbxuuM0d5aX3Y6c33Db3BWAb+556VjfHq/8vdQPL/6zXKpvSUCqfc9v4KezUs1i+5TqwtijdBnirxzjJsjSZTCaNgeS1smTGW7lB8+3NH5rPQ+kxOW1RPQcXmuM15h/a5kaul2txR62/ZZ+SsvXPrYNP87tw6peuL6qfesk8kWTDDUNdursF9rpaqNyaed1wmztyDC16WzYAPQpWPVfrBmPTXd3yrtYl6ay5elZqwWatE7R6lu+8tnSeLWqSrYr68he0tKj63cxk1bPypHTasVFePYcXWtOBS16hrX+7M7Tijpp/x54lZeZFlXOSHxwcNNzQvG3DRTov3d2del0tyGNvtfvDjMzjGtfaqyeHGQEBBa+em3qRVjfiZvPwqJ797gjYhT2x5qmtX4uqr0o7tqjNL8hE1bM8lV7frDnRLaaegwutYU7sF1pxq8GfXGnt0aNH5kWt5zDvcpHOS/v9tdbvN+9ytSCPvdXuT64krJ6cXAkISE/1rK81zA39AKvnWukhhmpRkzQVVE/nDpaNq/Y+DjMaSmiWBRCF1noe1KFVT68bmretf4VjUVvv7u7qp0ZPFFTPbRa4ftv1d6wvFov1KK7L1ULl1mz3p5QXVk9OKQ8ERPXsgTux9UEuWw7w6o9gz9XTK8KWw2UKkYTWVD27h2bsFOBW/NKOv3E/kjLxDc3bWntSg46/dneXbrPArbftfrVQuTXb8os0uz8E32+H4Is0gYD0VM9YP3A3DzVJgrUo6b6eohMPbVE9Bxda0wfuXUObpbWDlGwv2eJ3dvqN+5KUiW9o3tb6NZsNOv7a3V26zQLXz8BvvXKXq4XKrVXltg27e3otf20xPKpn/Tz5Xo8IwJaCV8+Gw4zMGjK46lmpX7VTNu6pRW0yFR7hbq1RLV8bKa6eAwyt6TCjTqFZP563vmKLiyy/IpzKYotvWLlt5cPQNcGXYe7nUvEC520n4/S6WpDcWlXGseuv6KxreIANj3rFo3pWAnnw4IHXIwKwpWDVc7l1tZ1cabnd7XxyJWctKI9N050VUFtipTNEzrN0Ulm6+rLZltb92W3beYLqgZYaWfV5qP7WzTJsHsjymvNs0rxiNzYBDVeMJDT7a6xzaNYd1Ry5FRc5Aw2hstjiG9Zvu1gszG/gPDw8vLy8bL1hqEvFC1y4vb2dTqeVbxw9PT2t7IDY5Wr7z61VfWRrPZTKekfNyrfuWj3v7u4qv4dP24E9Czf1zOwFxXp4SWkLXWmaxW9IS5vw+u6iO5182hOrnC6y1lvqy1b9SeUxzuy/3Hxos7RaksybmZ0wc6ynrYmVClJDkp5FKo7QXK+x9tAccQ3olPJAF5UdK3czZexaPStTWE6rBOxf8A/cY0AhECA0X1RPDFR9P9QdDBo7Vc/6kpgn3gewH1TPHlAIBAjNF9UTw1WZNR4cHLg+dpfqVD0rp6BiL08gCKpnDygEAoTmi+qJQavUvuPj415/fXv1rOwmW/mGLQB7s9/qWdm5LZb6SSEQIDRfVE8MWv2URn20T+ce00mSmDtZV3pn0vatngB2Z99TzyiRmACh+eK9iaG7urrqu312qp713nl1ddXHAwIgQfXsAYkJEJov3ptATdepJwA97NUTgE5BVhMAAPSF6gkMSZDVBAAAfeED9x6QmACh+eK9CQCIANWzByQmQGi+eG8CACJA9ewBiQkQmi/emwCACFA9e0BiAoTmi/cmACACVM8ekJgAofnivQkAiADVswc6EyvOd6f2vHbqQiudH1BjbLw3AQARGGr1nGcTPV/EqS4xo0Vp7FB5nisLbZ5NjFfTMj4tL6+Vobw3AQBoMLjqac6mtHQDpYnNUqpnN7OsktI8m2h6gRXUvzcBAGg3qOq5LARUz26onnLFS01XeKrfmwAAdDOo6rm0HnxSPRtRPbcwSxW9wApDeG8CANBCV/UsjzXTzPhfowVQPbuhesqp2pd4aYjVMwEAYGW5abBuKva+hdrYtM+iNM3SWnuienZD9RQrH3akRPD3psBeV2kAAN2WmwbrpmLvW6gSo1rOUksDoHp2Q/WUsr7sgtPw3vQ1xGUOjtBkyE2A0GTITUB79TQ/d7c1AKpnN1RPkXk20RmaivempyEuc3CEJkNuAoQmQ24C6qtnS7ukenZD9RSYpZoTUxqa2xCXOThCkyE3AUKTITeBAVTPzeDTUgTWl1E9G1E9fc2ziZbXlIWW96aPIS5zcIQmQ24ChCZDbgIDqJ5z+7HtlQu11AQNiVlQPb1YD2jTFJ+S96aXIS5zcIQmQ24ChCZDbgLqq2dRApyDT6pnN8WOCVpCqtIVWukL3Dc0NU8d701PQ1zm4AhNhtwECE2G3AR0V895Nllt8TezT7M/tRyEFIC6l2D1a590VaiCntBqaSmNLfx705+SZbY/xUpWHzVKQutC1flvh5Cb+TeuitXLEEIrTwZ0vNwGkZtBxXek6K2exiusdD755QvOMZoKnaeiFjUghOZraCu7PFe2zJv1h4qNvpOq0BzMdXHwFfCS9txsfwAFz057aNatfvDUBpBbyTLE0LnprZ4DRWIChOZriO9NVctM9exHtUKF3qCt6M7NPGlb47EM+zWc0HR93qk7txL7p8chUD17RmIChOZriO9NVctM9eyVxpPc6c1tnmWlmNbpBX4tqg6tStFhHoPJTdGfOVTPvpGYAKH5GuJ7U9UyUz07Ko81S/s+GRsvqmdJt9DqVx/71NMnt+VLTsPbdyAvtlmaTLKZktca1bNvJCZAaL6G+N5UtcxUz+4227YiK+upx6ieZR1CW9PSooKHlnfNrUgseGBLwXPrEtryG6G1/JlD9ewbiQkQmq8hvjdVLTPV04tRLZebMOflIRavTkNubaGtLNtA+Og0hJa35VY91Ch8bCpyaw5tnk2WP6N6xorEBAjN1xDfm6qWmerpp+WwDqqnTbdjYfR83YeK0PIuuZX6Z/DsVOTWEJr1qLbQ79T26glAp72vLraiapmpnr4a2yXV0649F01nQ1USWt7t9aTnLawkN0do5U/fqZ4AtrT31cVWVC1zy3ZrloZeMy8pCs35lXK5og3aipbcmkLLi5ehlsj0hJa35la+EtWzYA3NcQb04MGZofGBew9ITIDQfA3xvalqmZur5ywNvTVb0RNa44lZqJ52zWezqb3MAr/ulISWdz4LUHG14O9VJbnZQ6N6jgSJCRCaryG+N1Utc1P11DSK0hJa8amdcxZF9bRpDM36ha5hW5SK0HJHbsU7tvz6UrK3gorcWt6hK2reqVTPnpGYAKH5GuJ7U9UyO6unkq+ZW1ER2jybrGKyfxuKqu+WyfNcQ27Noan8IujwoeXO3Mwv1p7VrhlW+Nxa36Glayp4qVE9e0diAoTma4jvTSXLbJ02VanYouW5gtDMTX5WiS6d6axQeejcZKEFj033i636A96khZYXWwXVM1YkJkBovob43hziMgdHaDLkJkBoMuQmQPXsmb7EzD+xQ/+l46AvtLz2kZiaP7HzPB/me3OIyxwcocmQmwChyZCbwKCrp1kOtDQDXYltvsQgt++nrYOu0PI8r38sqyw29e9NiyEuc3CEJkNuAoQmQ24Cg62etj22NNQDTYnNs7RcyJUcEFijKbSCnrPr2Kl+bzoMcZmDIzQZchMgNBlyExho9bR+M5SK8qk1sTzPqZ5drcbpeuun4vem0xCXOThCkyE3AUKTITeBYVbPeZZVvypKS1dQmlie57rOV1iiK7TKQD38a8pC73vTrfYpBQBgvJabBuumYu9bqKVyASidNUDzd2kETKzRLFURj53O0PSdrHAj7HtTZqerMADAsCw3DdZNxd63UBubbf/6+wzc34Sb6JhPhU3MptLhtZWoPNcY2toqPWW5BX9vCgxxmYMjNBlyEyA0GXITUF09c+Oj9HQ2S13b/2U9UNEOgifmpHgHRr2h5bnOMwNoeG/6GuIyB0doMuQmQGgy5CagvXp2+dRzlioqVOETa6Cpo5tUh7aMTcsLrKDivelpiMscHKHJkJsAocmQm4D66lkafNouVnbUtobEGujc5VN5aOXTo6qg5L3pZYjLHByhyZCbAKHJkJvAAKrnZvBpGTypO2hbRWJu82yibH6X5+pDc+9kHIyW96aPIS5zcIQmQ24ChCZDbgIDqJ4N5+2snfg7/JnANSTmprN5Kg9NwauqRsl708sQlzk4QpMhNwFCkyE3AfXVsxg42Qaftu8zCt+rwie2VtuzU92IeEVRaEVKxsvIfXRbSCrem56GuMzBKQ2tevIRdZTmphuhyZCbgO7qaQzpNuu6ogiY399uCN4SNL0ElX8P+Yam0KovLZ2hhX9v+hvQMuvZgVxjaOYfZ3qSKtOYm3qEJkNuAnqrp1EASueTbxR+HchLUIDQfA1xZTeEZTb/7Ai/Msk1hlb5VEBp+dSX2wAQmgy5CeitngNFYgKE5muI703ty6zyQwJtoVlONKbw3GP6chsEQpMhNwGqZ89ITIDQfA3xvTmQZW45mdueKQvNWjM1nrFNWW7DQGgy5CZA9ewZiQkQmq8hvjfDLnPl+2Qz53kzqJ4NrF/foXHsqSy3YSA0GXIToHr2jMQECM3XEN+bwZe5eli2/XStVE+3IsFqMPafhqUrt4EgNBlyE6B69ozEBAjN1xDfmxqW2eiVrrNmUT3dqJ5RIzQZchOgevaMxAQIzdcQ35sqltn43N3RlaieDay7dVo/hQ9MWW7DQGgy5CbQXj0B6LT31cVWlCxzW7WkejbgMKOYEZoMuQmYoVE9gSHZ++piK1qW2fbVaLaLVZQpLaGtWM7iqfLEntpyGwRCkyE3ATM0PnDvAYkJEJqvIb43lSzz3Hlse+VyFW1KSWgbtbmnyuapL7chIDQZchOgevaMxAQIzdcQ35sqlrk4qr1p8En1bFEqnxo/bM9zlbnpR2gy5CZA9ewZiQkQmq8hvjfDL/M8m6w602b2WelN7cch7VX40Kw2XziqISQLpbnpRmgy5CZA9ewZiQkQmq8hvjfDLrPx7eyl88lv6pP5/e21C0MZ4hOtAbkJEJoMuQlQPXtGYgKE5muI780hLnNwhCZDbgKEJkNuAlTPnpGYAKH5GuJ7c4jLHByhyZCbAKHJkJsA1bNn6hIrfYyo7LzPK+pCy+vfuqjLEN+bQ1zm4AhNhtwECE2G3ASGXT1LtUrH/u6qEptnEyOWZVo6cipRFVqeF1GtGqfKk8fof2/WDXGZgyM0GXITIDQZchMYbvW0HRSgoCBoSmyWVeZ1y0megpjKNIWWl4tnnqssn7rfm3ZDXObgCE2G3AQITYbcBAZaPefZZNMNVJ0ORWtihSIqdZ8gqwrN8l2B1q8PDErxe9Op/qciAGC0lpsG66Zi71soAUVngVaemM4zQGsKbRjfUj2c9+bGEJc5OEKTITcBQpMhNwG91XNeOvde6VR8tQ6w/PBdw1xK90tQ4UfHea4rtFlqeSWpG3sOcWU3xGUOjtBkyE2A0GTITUBv9czrBxkXX4JXvVbRO7X0AtUvwfJhR3ooCq14zVVDsv80oODvTYEhLnNwhCZDbgKEJkNuAqqrZ24cTJTOZmlt21891EhBNwieWANLgjooCo3quTNDXObgCE2G3AQITYbcBLRXzw7HEOk6cWX4xBxKR2Ypoyk0626d1k/hQ1Lx3vQ0xGUOjtBkyE2A0GTITUB99SwNPtuvE7wfaEjMYpaGDqaJptA4zGhXhrjMwRGaDLkJEJoMuQkMoHpuBp9N7Wl1pdANS0ViFfNsoqk21akKzXIolr6js7S8N30McZmD0xpaZV+n0KvdGqW58R1pMSI3gQFUz3nTse3VqwV/Q2tIrMRybJa6Eaiu0GpzT33NU8t708sQltlsVCreJDpDK59+RNubI8915sZ3pEWK3ATUV8+iOVUGn8UGQuVkKnxiJttXPmnZqBp0hVYpn+o+bM9zJe9NT9qXudqnVHQqlaGp+9u1Tl9ufEdatMhNQHf1nGeT1bt1s11IZ0ahWr11jWuGpeclaNuS6myeikLb2LzIdG0eCuHfm/50L7N5GF7HD1r2QWFoq3eGutWISVtufEdaxMhNQG/1NPtlVv18p/oDPe9gXoIChOZriCs71cs8z7JSx1yvfgKvWdSFVvmLVs2Kt0JZbhy8GDNyE9BbPQeKxAQIzdcQ35thl9nn29HMqzP1tGs/611QynLjO9JiRm4CVM+ekZgAofka4nsz+DJ3+3a0gpbv5g0eWqNVovrKp67c+KKKqJGbANWzZyQmQGi+hvje1LDMzd+OtrHsVOFrgYbQGtkO+VRAV25Uz6iRmwDVs2ckJkBovob43lSxzN0+J9bz7VUqQmuk7mPjPM/V5cZ3pMWM3ASonj0jMQFC8zXE96aSZW7/djRNp71RElqTeTbRktaGstw4zChm5CbQXj0B6LT31cVWtCxzy7ejzVJNfUBLaA2adpkNRltufEdaxMhNwAyN6gkMyd5XF1tRsszNJ+2snS098OnTlYTWQOf55dXlxnekxYvcBMzQ+MC9ByQmQGi+hvjeVLHM1m9HW7F+C0PYYqUiNEPlO3kaj9UKSVtuOd+RFi9yE6B69ozEBAjN1xDfm+GX2fHtaMtLHd86G7YfhA+topyStvK0pi63At+RFiNyE6B69ozEBAjN1xDfm2GXufHb0Wau3hm8IgzxidaA3AQITYbcBKiePSMxAULzNcT35hCXOThCkyE3AUKTITcBqmfPSEyA0HwN8b05xGUOjtBkyE2A0GTITYDq2TMSEyA0X0N8bw5xmYMjNBlyEyA0GXIToHr2THNiCk/nUVAZWmXvP11nkBnie3OIyxwcocmQmwChyZCbQDTVU8vJKvQmpuZrqesUhlY9z46y2Ab13lwa4jIHR2gy5CZAaDLkJhBJ9VxOqBT0A62JtX99YED6QtN5nuyNAb031xIAAFaWmwbrpmLvWyhvllP0haMzsVmaTLJZNtGRUY220FY9XW/9HMp70zTEZQ6O0GTITYDQZMhNYPjVs/l78fZOY2LLrxyZUz07qXzWrrJ/DuO9WTbEZQ6O0GTITYDQZMhNQG/1LBeA0lmgjfZkjPN01Cp9L8H1d91RPf0Yr0B1oQ1xZTfEZQ6O0GTITYDQZMhNQG/1zM1tfzF5Kr5/2bhCaZynoyFoewkaOy1SPX+Zz44AACAASURBVAVWry1lsQV/bwoMcZmDIzQZchMgNBlyE1BdPfPS0THr6d3SPJuUxnk6+kHwxEzzbGJ0daqnTPEa1JWbhvemryEuc3CEJkNuAoQmQ24C2qun81NPs1VRPa3m2aTW1VVkVKMoNJt5NtG2y6eK96anIS5zcIQmQ24ChCZDbgLqq6f9tEDlj96pnjbVM1OWKEjKoCc0u82AXQsl700vQ1zm4FSGZn7bgq73xZrK3DZUnZVlTWlo1R3v1FGam24DqJ6bV976hVf5opmSwK9OFYnZMfWUqu1kHJyW96aPQSxzadWi4L2iLrTSn2Ea90UpqMttbfkKU7ZCyfNcZ2izdJOV1q/j05ibegOonpazJ1E9JaieQgrPL6/kvelF/TLbViuh3y7KQptnafmtQBvwUayC1a1NVvSFZhbPPNf6ctOX2wCor57FwKk++DTxgXsnVM9OKmu76tFtOqh4b3rSvcylQ/L0nFdLd2hau4DO3Gap5t6Z6wvNspO9wv3u9eU2CLqr5zybrF5mTTvHUD07oXp2Ux5+acxLw3vT36CWWcs6RXloszR4Qnb6clNfPNWFZq2ZszT8m7JKWW7DoLd6GgWgdD55y+ZAy2Yiz7W1qIEgNF9DXNmFXeZuX1GxpmWPPMVPtMYSsKYtt9Xf/cq+fK9MWWjWsq5x7Kkst2HQWz0HisQECM3XEN+bwZe59SsqVoreqWL7Fjw0m0qN19ag8lxdbrU9xpY/UPEaW9MVmv1TOo2f3enKbSConj0jMQFC8zXE96aGZW74iorKFZT0Kg2hOa3C0lWg8jxXl5tlgLcsn6FfYCZdoVE9o0b17BmJCRCaryG+N1Usc6cDiEr9M2yvUhFaA4UFKs9zbbnZ+5K6U1PpCs2+R4fGXWaV5TYMVM+ekZgAofka4ntTyTLbvqKi6Wpht3NKQmugc5dPZblZQ1I3wFMWGocZxYzq2TMSEyA0X0N8b2pZ5uYztdWvR/VsZJyGRBFluVlbprojZpSFZjtzl8qTeWnLbRDaqycAnfa+utiKkmXufoyxhhOAKwnNTWfz1JdbfVqnr0WpC61WzvVllucKcxsCMzSqJzAke19dbEXFMru+osK2352G7ZyK0NZqe3ZyXs/uynsp8sFxJ6XyqTGzPFeZm35maGQHYFfCr6DdX1FhnkV4VrtyQOFDKymfVkllDygoy23JjC/8a6tGZ2jGm1Ppy01pbrpRPQHsQ9gVdNtXVFRLlZJqwFZNhtwECE2G3ASongD2gRW0AKHJkJsAocmQmwDVE8A+sIIWIDQZchMgNBlyE6B6AtgHVtAChCZDbgKEJkNuAlRPAPvAClqA0GTITYDQZMhNgOoJYB9YQQsQmgy5CRCaDLkJUD0B7EMCAMDKctMQdssEIGKh13IAAEWWm4awWyYAETPXNeiI0GTITYDQZMhNgOoJYB9YQQsQmgy5CRCaDLkJUD0B7AMraAFCkyE3AUKTITcBqieAfWAFLUBoMuQmQGgy5CZA9QSwD6ygBQhNhtwECE2G3ASongD2gRW0gPLQ5tmkWMIknYVelhK1uc3SJEmSSTYPvSAW+kIr0qrT9WrTl1ue5+abU+PLjeoJYB+UrqCdZqmCbZze0JatQONWLdeZm9GjdKamLrRhNE99ueVFdKtX2TybqMuM6glgLzSuoN2WW73QK2ydoRXzFJ39qaAztzxfvrB0RqcttFlaz2meTdSFpy23cvHMc5Xlk+oJYB/0raCd9HyOrDE0xeVpTWNuBcXp6QptnmX1N5/G5qkst+XqqxyT5UeBUT0B7IO2FbTTpnhSPesUVyeDvtxWFOenN7QVlc1TW27Wmqli9yET1RPAPoRdQZt9MknSzFkvZ2kyyWari0OvrJVt1ZYxpjNN9dxGW24bVE85nc1TW27WV5i6sSfVE8A+BF9BV4/4nKX1dfEsTdKZcdXQtSp4aGXrXEpHMOjapuV5ri43A9VTTGnzVJbb6q/DLj8NiOoJYB80rKDXh8yms2XJNM2zyfJnVE87S29aRhU6qApluRmonlJam6ey3KieALCmYgVtfFBsWTmvt2xUTyv79qvo86GTKtOVm4nqKaS2eWrLzbpbp7qXHdUTwD4oWUEbg8/Kj40VM9XTzrpVUzdQydXlZlDXATb0hpZrbp7acuMwIwBY0bKCru2vmOfuk1dXr7dvWkJbsrZMdUcw5OpyM1A9RRQ3T3W5Wc7iqe/EnlRPAPugZAVtPzab6tlRfXqib6uWK8xtjeopobl56sut9segwvco1RPAPqhYQRefq1sHnyY+cHcrdyd1H+QVFOa2pHHP2CW9oc2zicrECgpzK5VPle9RqieAfQi/gp5nk9XquOX7iqiejczJsc5hlMbcyqeWVRidxtDyPF+f8kwrpbltPsnRGB7VE8A+hF1BG5+ol84nb18zUz0HjtwECE2G3ASonkDPbm5uQi+CRqygBQhNhtwECE2G3ASonkDPPvvZz4ZeBI1YQQsQmgy5CRCaDLkJUD2BnjH1tGIFLUBoMuQmQGgy5CZA9QR6xtTTihW0AKHJkJsAocmQm0AP1fOtt97qb3mAwWPqacUKWoDQZMhNgNBkyE1g2+r5yiuvDH3G88orr3zxi18MvRTI8zz/2Mc+dnd3F3optjX0d8SOJAAArCw3Db7bkru7uxdeeCFJki996Ut9b6fg5+bmhmGbEjwRVqHXcgAARZabBq8NyVtvvfXJT34ySZK3ve1tk8nk9ddf38HWah/imHrGUT2ZegIAMB5+1fOll15aV9e3ve1tH//4x9npM6A4qmcceCIAAOjCo3re3NzUZ6cDnR0y9dSDqScAAOPRtXq++eab3/d93/eOd7yj3j7nc11fSjsecVTPOPBEAADQRdfq+YUvfMG6x+jXfu3XvvDCC4ObWjH11IOpJwAA49Gpev7e7/1e8yFLn/rUp3a9oKiLo3rGgScCAIAuOlXP119//WblF3/xF4u6+RM/8RM3hjfffHPXy9ojpp56MPUEAGA8vM/ruT7InW1tcHFUzzjwRAAA0MVIqydTTz2YegIAMB4jrZ5xiKN6xoEnAgCALkZaPZl66sHUE2G5vuoNALALI62ecYijesaBJ0Kz5nK5TfUcYW29urqqPOTj4+M93O/x8XHlfq+urvZwvwB6N9LqydRTD6aeA1VvXc1ULWr3S7f5zfF5+vRpc+/caSD19vn06dMefz+A/Rhp9YxDHNUzDiN8IrrUTSWdrHlhtllUVQ9zDw4ODswHW5937jqQSvs8ODjo9/cD2IORVk+mnnow9Ryo7qUzeCfb3cKoepi79uDBg9bat4dAKvX3wYMHvd8FgJ0aafWMQxzVMw4jfCKonjv9zdrc3t5WHulisahfbQ+BLBaLyl3c3t72fi8Admek1ZOppx5MPQdqQK2L6rm9w8ND82G6Zo37CaQyfz08PNzFvQDYkZFWzzjEUT3jMMInYpuS0Xzb7r/56urqwYMHZis6PT19+PBhZSDXy91dXl6udzQ8PDx8+PDh3d1d90W9vLw8PT01Pyw+PT29vLy0/t11e3v76NGjBw8enJ6emr/84OCgeICuOZ9rea6urtYLf3x87HtseH3Q6PpzsXsg26gnbx3BAtBppNWTqaceTD0HapuS0XzbLr/58vKyss9fhTkJ2/Lunj59Wj+22sV3UQ8ODupFsMsdnZ6e1t849avd3d1ZF/7hw4dtz9JGZco4nU5d1+wSSC+m06l5L+zxCQzISKtnHOKonnEY4ROxTclovm3rb67UDpe+7q654/ayqJX22fG+6h8016/TsPDdd5Gs3LDhlEb1e+l4F77qp3na0R0B6N1IqydTTz2Yeg5Ux3pkrQXNV2i+9PLy0vdOt7m7jt2x46IWnws/ffq00ggrR4t3v7tHjx6Jn5SG4aWp8ml7846V9Xvpchcyld1P+cwdGIqRVs84xFE94zDCJ8Kr5bTetvul9THe8fHxunY8ffp0XRa3vzvr3pzrxlbfA7J5Uc2aWP9OoMvLS/OG0+n06urK/Kvs9va28sF30uGM7g06fgvRw4cPzVs1f1LfHEi/vBYMgB4jrZ5MPfVg6jlQXi2n9bYdL63PEa1DuNvbW3OOKL67SrlJkuT09FS8qObn1PVSW/nN3WNvvnRdlK3j2y73WDnUqXm4KLsLmUr17xgggOBGWj3jEEf1jMMIn4h6yWjQetuOl1ZqUNLti7x7vLvux87Xb9u8VNYztBeHuk+n09PT08rny76Ppb5zZH2RrCr32/zdlbK7kKk8Ik6xBAzFSKsnU089mHoO1DYlQ9yf6p+2d3nx7O7uvG7byvzNV1dXrq4peyytl3ZMb5uoe7fP+wLQl5FWzzjEUT3jMMInYpuSIW5IvZSnHu/O67at1rf1Orapl0faPb1tou7dPu8LQF9GWj2ZeurB1HOgtikZ4obUS3nq8e68btuquGH9CKSDg4NHjx4V50ISP5a+0tsmard5NqnecJLN+102AEqMtHrGIYLqeX9/P5/PX3311bfeeiv0ssi98cYbv/7rv/7666+HXpC9kpaM9ts2XFq/aKcfuLc+xm1u61LfSdQ8Aaf4sYgXyesmoruYpfWbLaWz/pYNgBIjrZ5MPTVYLP744OD7vuGvv/Pbv+N//ugPDXX2+Zu/+f+98B3/7J3v+m/e993f++/+3U8NukN7kfUY123Ng1cafvOeDzOqfw9Q5SAbr0XteOJJ8dJueanL7g8zaqieTeWTw4yAgRpp9YzDoKvn/f39wcH3Je/+weQ9H03e89Hknen/9okfCb1Q3l599dXv+u4PJO/5aPLO70/e89FvfW/6H//j/xN6ofZE1mNcty2+CPHu7q75HEAdT65UnLO946I2XFpfmNZTuDcsasN5NBeLxXqBxUu75aUuuz+50iwtN8xyFXV2T06uBAyUvHp++tOf/oVf+IX7+/sh/ptl2c///M9rWJJt/n3xxRe/8pWvaFgSwb+///u//1/+1/998q4PJ1/z9cnf/oHk69/7d7/tvV/4whc0LFv3f3/u534u+SuT5F0fTv7S30re9eHk6771B37gX+3ivnbx5t+SrMcUun8leuU3W8/xXjml/KNHjyq3al7Uhkutu10WH3/f3d3VT/BeWdT6Qe6Hh4fmieLv7u6urq7WaRQ/rN+q6Lut97jNI20Q4pTyZvl07vPJKeWBgZJXz8985jOvv/76W2+9NcR/v/rVrz59+lTDkmzz78svv/zaa69pWBLBv3/4h3/4j/7JP0/e/ZHkP/8Xybt+MHln+p73/Be3t7calq37v7PZ/538tf8pefdHkr+xfCz/5uOf2MV97eLNv6V6yWhm3nabb6dcN8vut2r+hc2X+p4jybxt9+/8NG9r7Zcd73GbS122/CLN7gtvMI86ck49+SJNYKBG+oH7q6+++tu//duhl2Jbg/7A/a233vo3H/9E8je/N/n69ybv+vDf+bbv/b+mvxR6obzd3d3983/x/uSbPpj8Z38nefcPftd3f2A+/8PQC7Un25SM29tb19WsVa9y1x2ba8OiNj8Q81JZffRdVPO2DeG03uM2l3Z/rht29/RacucCmM3TMfSsnyG/42MBENxIq+f9/f0bb7wReim2Nejqmef5/f39pz716eLlNNxdJF9//fUPfegHkyT5u9/2P15dXYdenP3ZsmTUv6MySZLj42PrR+r1e7+8vGyeR5rDueZf2Hp3rvrY8aspF4tFl5PDm7sqWsPpco/bXNqgMohdfzlnXevD7LIAHZpn9Ukp9hUGMAgjrZ5MPfVQuy+jl0G/HWS2LxmLxWK9m+Px8fHl5aXrN7uW4erq6sGDB2axOz4+nk6n3b/usuPdmYuaJMnBwUFxZH33RV0sFsX3YZpXPjw8fPDgweXlZf30DpV7PDw8LPLZ5rF0X9r6wlRu6DofRf0umll+RYf9POt/n/BpOzAgI62eTD31ULsvo5cIngigQWVwu6spY+nU8s4DjCpTWE6rBAzLSKsnU089mHoC+tX3QO1/0Nitd9aXxDzlPgD9Rlo9mXrqwdQTGITKrPHg4KDPr4Ho1jvz2jkH2MsTGJyRVk+mnnow9QSGolL7Gk6S76d0EvmmL8+snBHW/OIAAEMx0urJ1FMPpp7AUNRPabR9+yyNO61WM9DW7zUFMAgjrZ5MPfVg6gkMSP0bnrZsnx2rZ713FicZADA4I62eTD31YOoJjFn3qSeAOIy0ejL13LXpdHpycnJycnJ2dnZzc1P878XFRf2aeqaei8XiZOX8/Lz437OzsydPnrTedtBvBwAA9mak1ZOp5x6cnJwkSXJ0dJTn+cXFxfW1/Zt+VE09Hz9+XLy8i6U9OzvreEPNTwQAAHqMtHoy9dyDm5ub4qVycXFxfn7uupqeqWfh7OwsSZJi8Nl9wQb9dgAAYG9GWj2Zeu5HUeOOjo6eP3/uuo6qqWduNOaGL6q23mp3iwQAQDRGWj2Zeu6HOfh0XUfb1DM3GnP3mwz67QAAwN6MtHoy9dyPZ8+eHR0dNdc4bVPPPM+n02lrY65Q/kQAAKDESKsnU8/9mE6n9/f3Rft07e6pbeq5WCwWi0XRPo+Ojjou26DfDgAA7M1IqydTzz2YTqeLxSJfDRGPjo7MsxRdX18/fvz4/v5e1dTzyZMnxVHt68Zc3+Pz2bNn9dg1PxEAAOgx0urJ1HPXrq+vixMqPXny5MJQHG9UnHep6KNf+MIXlEw9nz17Vizkzc1Nsfzr/zWvZj1B6aDfDgAA7M1IqydTz4AeP368WCyePHlSFNCf/dmf1TP1bFVMcOvVc4hPBAAA+zfS6snUM6D1iZaK498/8YlPKJl6tnr8+HFxznmmngAAyIy0ejL11OD6+jpJkpdffnkQU89iz4EnT54w9QQAQGyk1ZOppwZnZ2fn5+fajnB3KY43clXPQb8ddicBAGBluWnw3ZbEUT2ZegZ3c3NTHEuu6gh3l+l0en5+XnwjaJIkZ2dnleSH+0TsVNBVHABAl+WmwXdbEkf1ZOoZ1vPnz4vemef5T//0T+ufep6dnR2tJElydHRUGXwO+u2wO+a6Bh0Rmgy5CRCaDLkJUD2ZegZ2YvjxH/9x/VPPNfb19MIKWoDQZMhNgNBkyE2A6snUM6Tz8/Mjww//8A/rn3quPXnypD7yzJl6OrCCFiA0GXITIDQZchOgejL1VGQQ+3q2iuCJ2AVW0AKEJkNuAoQmQ24CVE+mnooM5Qj3ZoN+O+wOK2gBQpMhNwFCkyE3AaonU09FmHpGjBW0AKHJkJsAocmQmwDVk6mnIkw9IxZqBT3PJkldOnNcfZZurjTJ5ntd1LoBbdXm2aQh1j0bQm66Xmn5MEIrpabk5TaI3AyzVEF0VE+mnoow9YxY2BX0ZovVsJW3tdSwq+ghbNXMMhB6g7aiPTd9r7Rcf2jl2qkltQHkVrIMMXRuVE+mnoow9YyY+uo5zybry8xqEHIlrX2rVq1QoTdoK7pz0/hKy4cUmpla+Jec7txKNrmFjo3qydRTEaaeEdNePedZNrPeIuSHoQPZqq2zCr1BW1Gdm8pXWq48tKp1iQr/khtMbor+zKF6MvXUhKlnxLRXzyoV27bgW7XyWDPN7BsvqmdJt9DqVx/71NMnt+VLTsNOsgN5sc3SZJLNlLzWqJ5MPTVh6hmxoVVPFdu24G0gN7dtRRaztBYK1bOqQ2hrKl5puYLQ8q65FYkFD2wpeG5dQpulSTrT82cO1ZOppyZMPSM2sOq5XEePfRBVMKrlchPmvDzE4tVpyK0ttBUdr7RcR2h5W27VQ43Cx6Yit+bQ5tlk+TOqpx5MPfVg6hmxYVXPWapirKJhq5bnrYd1UD1tuh0Lo+SVlisJLe+SW6l/Bs9ORW4NoVmPagv9TqV6MvVUhKlnxIZUPdWco1LFVi3P85Z2SfW0a89FzSstVxNa3u315L8Lza4oyc0RWvnTd6qnHkw99WDqGTHV1XOWVg6aCb1mXlKyVctzY6NlCVDNBm1FS25NoeWqXmm5ntDy1tzKV6J6Fqyh2c6FqqGzUz2ZeirC1DNimqvnLN381Pxv+w/2SMtWreXELFRPu+az2ah6peVqQss7nwWouFro5qklN3toVE+1mHrqwdQzYnqrpzF7sn7rZsA1tJKt2vJTO+csiupp0xiatldariS03JFb8QYuv76U7K2gIreWd+iKmncq1ZOppyJMPSOmtHqa3yvnmBAEXEur2KrNs8kqNfu3oaj6bpk8zzXk1hyavldariG03JmbEdgqJOOaYYXPrfUdWrqmgpca1TNn6qkJU8+IhVpBW8dLVZNs7vxkatSnlDc3+VklyXSms0LloXOThRY8Nt0vtuoPdNTOPA+dW8uLrYLqqQdTTz2YekYs+IZtiAhNhtwECE2G3ASonkw9FWHqGTFW0AKEJkNuAoQmQ24CVE+mnoow9YwYK2gBQpMhNwFCkyE3AaonU09FmHpGjBW0AKHJkJsAocmQmwDVk6mnIkw9I8YKWoDQZMhNgNBkyE2A6snUUxGmnhFLAABYWW4afLclcVRPpp56MPWMWNh1HABAleWmwXdbEkf1ZOqpB1PPiJnrGnREaDLkJkBoMuQmQPVk6qkIU8+IsYIWIDQZchMgNBlyE6B6MvVUhKlnxFhBCxCaDLkJEJoMuQlQPZl6KsLUM2KsoAUITYbcBAhNhtwEqJ5MPRVh6hkxVtAChCZDbgKEJkNuAlRPpp6KMPWMGCtoAUKTITcBQpMhNwGqJ1NPRZh6RowVtAChOc2zSZFOMsnm1QvJTYDQZMhNgOrJ1FMRpp4RG9AKep5NkiSdhV6MfFCh7dUs3TRO27NFbgKEJkNuAlRPpp6KMPWM2BBW0LM0WaN6qmUWzzy3lU9yEyA0GXIToHoy9VSEqWfEtK+gNx/gUj1Vm2eT6ofstR+RmwChyZCbQNfq+fz582fPnlV+GEf1ZOqpB1PPiA1kBb0efFI9dbI0z+WzZjxj5CZAaDLkJtC1ep6cnJycnFR+GEf1ZOqpB1PPiIVdQZdnmmlm/G+5Y1I9lZulSb16VvsouQkQmgy5CXSqntPpNEmShur5mc98pphXDfHfr371q0+fPtWwJNv8+/LLL7/22msalmSbf//gD/7gzTff1LAkWz4XO/39O1wf7FLwFXT1kOhZajs2muqpW/EsVp+c6k/JTYDQZMhNoL16Xl9fF1dqqJ6f/vSni3nVEP/97Gc/+5u/+ZsalmSbf1988cWvfOUrGpZkm39/6Id+6M/+7M80LMk2/37gAx/Y6e/f7SphZzSsoI1eOUvt5ZLqqRvVc2cITYbcBFqq5/39/dnZ2cnJSXP1HPQnjPfs66nGoKd6axE8EbugYgVtfO7uqJZUT+Wqu3VufsgH7tshNBlyE2ipnmdnZ8+fP4+7erKvpx6DnuqtDfrtsDtKVtBt1ZLqqRyHGe0KocmQm0BT9Tw/P18sFnmex109mXrqwdQzYlpW0OvBp2VHT/NiqqdSllPI135EbgKEJkNuAs7quVgszs/Pi/+Ou3oy9dSDqWfElKyg585j2yuXUz21qs09OaV8LwhNhtwEnNXz6OjoYuXo6ChJkqOjo8ePH5vXiaN6MvXUg6lnxFSsoIuj2psGn1TPASiVT9vOn+QmQGgy5CbQVD2TmsrgM47qydRTD6aeEQu/gp5nk1Vf2cw+K52l/TikvQofmlqbLz21PFHkJkBoMuQm4KyeTwzrD9wrX2gUR/Vk6qkHU8+IhV1BG9/OXjqf/Ka6mN/fXrswFLZqMuQmQGgy5CbgrJ4m9vXUL47qydQzYqygBQhNhtwECE2G3AQ6Vc+zs7Ojo6Ozs7PKz+Oonkw99WDqGTFW0AKEJkNuAoQmQ24CnaqnSxzVk6mnHkw9I8YKWoDQZMhNgNBkyE2A6snUUxGmnhFjBS1AaDLkJkBoMuQmQPVk6qkIU8+IsYIWIDQZchMgNBlyE6B6MvVUhKlnxBIAAFaWmwbfbUkc1ZOppx5MPSNmrmvQEaHJkJsAocmQmwDVk6mnIkw9I8YKWoDQZMhNgNBkyE2A6snUUxGmnhFjBS1AaDLkJkBoMuQmQPVk6qkIU8+IsYIWIDQZchMgNBlyE6B6MvVUhKlnxFhBCxCaDLkJEJoMuQlQPZl6KsLUM2KsoAUITYbcBAhNhtwEqJ5MPRVh6hkxVtAC0YU2S5O1dNbtNvNsYr1F8bsm2bx+k+hy688mzWpyhCZDbgJUT6aeijD1jNgQVtBmMbJWmn0bQmidzbPJpjwWUbe1z+UTUnsujCeK6ulhlm4Cm2eT8hNAaDLkJkD1ZOqpCFPPiGlfQW+mQf5zuZ3RHpqHeZaWS2Kt+tRuMGn5C2CWUj19mMUzz2vPAKHJkJsA1ZOppyJMPSOmewU9zybrjbJZQgOXT92hbae5erprZZfrxJyb1DybVNMq/4jQZMhNgOrJ1FMRpp4RU72CnmeZZTfC8B+7qw5tO7N0y+JJ9fRiaZ7LBFfPAqHJkJsA1ZOppyJMPSMWdgVd/jg9zVoGm+urM/XchVLjqSvST2dt42eqpwdrWKU+Smgy5CZA9WTqqQhTz4gFX0FXD+2dpe65muvwln0LHlrfKn8CWNvn+jqlA2JcBxtRPTtZ1fmGnxKaDLkJUD2ZeirC1DNiGlbQ68/R09ksbR27hR555jpC24nVM2ErjpZGaX9CqJ7dUT13htwEqJ5MPRVh6hkxFStoY+jW0Cu77Wm4DypC2xFXv7eXJNvJmKieHqw7OZQSJDQZchOgejL1VISpZ8SUrKCNwafjGm0n/dknJaHtiGOXT+uPbYWU6umBw4x2hdwEqJ5MPRVh6hkxLSvo2p6EZY0HXu+dltB2Y55NbM+Cdexpa05UTx+WP6nKPyI0GXIToHoy9VSEqWfElKygm4+anqW1dhP0g3cloe2Go3nmtrmndRRN9fRSa++cUr4X5CZA9WTqqQhTz4ipWEEXR7U7Bp+27zMKBrtmewAAIABJREFUvMunitB6Uduz0xwv17+4qNwqmz6Zt86o48mtV6XyWQuV0GTITYDqydRTEaaeEQu/gjambJuWWflS8ZqwH76HD6031WJvBmv9zkzzBtbzUTb8hRBRbn3bvM6rL21CkyE3AaonU09FmHpGLOwK2iiWpfPJLzfBjt4ZunmyVRMiNwFCkyE3AaonU09FmHpGjBW0AKHJkJsAocmQmwDVk6mnIkw9I8YKWoDQZMhNgNBkyE2A6snUUxGmnhFjBS1AaDLkJkBoMuQmQPVk6qkIU8+IsYIWIDQZchMgNBlyE6B6MvVUhKlnxFhBCxCaDLkJEJoMuQlQPZl6KsLUM2IJAAAry02D77YkjurJ1FMPpp4RM9c16IjQZMhNgNBkyE2A6snUUxGmnhFjBS1AaDLkJkBoMuQmQPVk6qkIU8+IsYIWIDQZchMgNBlyE6B6MvVUhKlnxFhBCxCaDLkJEJoMuQlQPZl6KsLUM2KsoAUITYbcBAhNhtwEqJ5MPRVh6hkxVtAChCZDbgKEJkNuAlRPpp6KMPWMGCtogdhCm6XJxiSb93DNeTZJknRW/mFsubUohdUS7Ora9SuNLDQf82zizpbcBKieTD0VYeoZsUGsoEvb8GqfCWAQoXU0zyZGpMukrRl3v+aqE4y6em56Uevr1nh9Uz27mqWbtGx/6JCbANWTqaciTD0jpn4FXRkdqWif6kPrbpZVuo6jNXpdM3U8TxHl1mqWtkw5LbegenZmFs88t5VPchOgejL1VISpZ8R0r6Dn2WSzfTHGSIG7p+7QtlTE3KU32a85S5NJNssmo66eq/btUz+pnp3Ns0k1qtqPyE2A6snUUxGmnhEb1Ap6XT6pnjs0S7smbLnmLE3S2eqZGmv1rHzW3rF/Uj27sjTP+ouR3ASonkw9FWHqGbGwK+jyNjrNjP+1dZ/lLMn3k8zeRb1Vsx4g1PGay+I59uq54jenp3p2ZU2q2kfJTYDqydRTEaaeEQu+gq4epTpLHdXSdQRwAMFD26HywURe1zR2b6R6rq1e4K2hUj07sr+4qj8lNwGqJ1NPRZh6RkzDCto4LGU9NrNfofsIaac0hLYj9iegwzVLu+VSPUuK129brlTPjqieO0P1ZOqpCFPPiKlYQXf6YLL7ySd3TkVoO1Cujz7XnGeT0jNH9Syx7pxYRfXsyro3cjU+chOgejL1VCSOqedLL70UehE0UrKCdp6Px3G1sN1TSWg96346oNo1q+ewdMyo48ytiy67MVA9u+Iwo12hejL1VCSOqSfV00rLCnpdXlrqz+p6VM9+VceWW16TqWeZcw/m8nWont1YDoWr/YjcBKieTD0VYeoZMSUr6HnLse3Va/KBe58sxcgxAu16TapnSaeBMtWzu9rck1PK94LqydRTEaaeEVOxgi4KTX3waTs8o/u5f3ZHRWh9sX1dVPEkVFu++5q1Xzrq6ln5pp368Vj20BwHI40kNF+l8mnb+ZPcBKieTD0VYeoZsfAr6Hk2WW1CNrPPdJaXqs5qs2JcOaDwofXEvY/mJJuXSlLzNR2/eKTVs9LRKylYqmctXL6Vp5NNzpa/RclNgOrJ1FMRpp4RC7uCNstlVtn+br4Up63n7B1bNRlyEyA0GXIToHoy9VSEqWfEWEELEJoMuQkQmgy5CVA9mXoqwtQzYqygBQhNhtwECE2G3ASonkw9FWHqGTFW0AKEJkNuAoQmQ24C/VTPk5OTL33pS2+++eYQ//2t3/qtP/3TP9WwJNv8+yu/8it//Md/rGFJtvn3V3/1V//iL/5Cw5Js8+/P/MzP7PT3970S2BNW0AKEJkNuAoQmQ24CVM83Z7PZSy+9pGFJtvk3jur5kz/5k2+88YaGJdnmX6qnFStoAUKTITcBQpMhNwE+cGdfT0XY1zNiCQAAK8tNg++2JI7qyb6eerCvZ8TCruMAAKosNw2+25I4qidTTz2YekbMXNegI0KTITcBQpMhNwGqJ1NPRZh6RowVtAChyZCbAKHJkJsA1ZOppyJMPSPGClqA0GTITYDQZMhNgOrJ1FMRpp4RYwUtQGgy5CZAaDLkJkD1ZOqpCFPPiLGCFiA0GXITIDQZchOgejL1VISpZ8RYQQtEHNo8myRJOnNdPEuTjUk29/s9Eee2vSLaeqYxhlZ6GblfSObVLK/J5otjzK0P82zijp3qydRTEaaeERvaCnqW2jdDezW00Dpbbpbs+c6ziXHJcrvvvqrlwmhz25LRocZQPTflx9kqK6+2IiDzevNsYoQ1S+vRxZdbD2bpJifbX4dUT6aeijD1jNiwVtCNfWd/hhVaZ+sGZM13llVakbOnOn9PpLn1xNaf8ghDm6VN4/LCPEvL1yn3pHprKlfRPI8wt+2ZxTPPbTFSPZl6KsLUM2IDWkFvhiVUzx2Ypckkm2WT7vkWT0i1RzT8nihz6804qufq75L2+llSakm2jz7m1VdcZLltr97O6z+iejL1VISpZ8QGs4I2P6WjevZulibpzLIBb7tR9cqNvyfC3Ho0hupZ+ay9c/+cpdWZZ+3FVa1RUeXWA0vzrL+DqZ5MPRVh6hmxsCvo8pYozZz10hilUT37tyyMntWz/nldy++JLrdejaF6rhhv/NYXW/0PHGtS1ZdclLltwR2ao6+PtHoy9dSDqWfEgq+gqwdcztL65rc0SqN69s3Y+c6nepYPO+ryeyLLrWdjqp55nm/ez86XW+Uv01n555WoqvHFm5tIw6jY0ddHWj2ZeurB1DNiGlbQxmEp67HZxqbhUD13YJ5NjO21R/WsPFVdfk9MufVvdNUztx267r6WGU7teMP6MW9R5+aP6tkRU089mHpGTMUKuuHjN7PRUD17N88m9QOFO+RbLppdf088ue3CGKunfQ9E1/VKr6jySHQyqb7g4s7Nn/W0dE2j4pFWT6aeejD1jJiSFbTjfDzlT9+pnn2rnmGxpOnE8pWy0PH3RJPbToyyetZ323BpPKOv5U+dyHPzxmFG3TD11IOpZ8S0rKDX5cVcOVa+9KTE8+QsvdISWv86TD2rA06P3xNvbn0YZ/W07dttNc8mrmtaX22R5+bPcgr52o+onkw9FWHqGTElK2j7qZOonvvWVj0tRcF6hnCqp79RVs8u55fP87yhebpesnHnJlGbe3JKeQumnnow9YyYihV0UWisg08TH7jvXGk7Xj2Q2PGXgO3ponr6cxxyE1Nola/TMY9UK73Yant2ls7ruba8mn19EVNufSmVT9seDFRPpp6KMPWMWPgVtDHOaPm+Iqrnzjmrp3tvTo9RVLy5bacWrusLZgav/NdL7UvZy98v7rhm/YRsVlHl1qPNU2BZjVI9mXoqwtQzYmFX0MaWqHQ+efuKkeo5cOQmQGgy5CZA9WTqqQhTz4ixghYgNBlyEyA0GXIToHoy9VSEqWfEWEELEJoMuQkQmgy5CVA9mXoqwtQzYqygBQhNhtwECE2G3ASonkw9FWHqGTFW0AKEJkNuAoQmQ24CVE+mnoow9YwYK2gBQpMhNwFCkyE3AaonU09FmHpGLAEAYGW5afDdlsRRPZl66sHUM2Jh13EAAFWWmwbfbUkc1ZOppx5MPQEAGI+RVk+mnnow9QQAYDxGWj2ZeurB1BMAgPEYafVk6qkHU08AAMZjpNWTqaceTD0BABiPkVZPpp56MPUEAGA8Rlo9mXrqwdQTAIDxGGn1ZOqpB1NPAADGY6TVk6mnHkw9AQAYj5FWT6aeejD1BABgPEZaPZl66sHUEwCA8Rhp9WTqqQdTTwAAxmOk1ZOppx5MPQEAGI+RVk+mnnow9QQAYDxGWj2ZeurB1BMAgPEYafVk6qkHU08AAMZjpNWTqaceTD0BABiPkVZPpp56MPUEAGA8Rlo9mXrqwdQTAIDxGGn1ZOqpB1NPAADGY6TVk6mnHkw9Y3V3d3d5eXl6enp4eJisHB4enp6ePnz4cLFYhF5AAEAAI62eTD31YOoZpYcPHyZtDg4OptNp6CUFAOzVSKsnU089mHpG5unTp+aYs1Xo5QUA7NVIqydTTz2YekbGq3dSPQFgbEZaPZl66sHUMyaPHj2qf6p+dXV1d3dXXOHp06eXl5dmPQ27wACAPRtp9WTqqQdTz5gcHx9Xquft7a31mpeXlwcHB5Xq2TwTlV366NGj9VIdHx9fXV3VF8Z128Vi8eDBA1dFLg6iKh5F4fT09PLyct2zO97L1dWVuYSVA7Aql3otf5dLd7pgAFA30urJ1FMPpp4xaW05pmKv0O43973Utddp/dgm62+eTqeu+1r3Zqti0NsxnNPT0/rPLy8vi5tYL3348KFX7M2X7nTBAKBupNWTqaceTD1jUq8jjx492ubm21za0A4rS1W/Qn18u75ypZK61Nun1xIuFov6MqxVZsn1K3S/dKcLBgB1I62eTD31YOoZE+uU8fDwsOOJPLepUK4yZHVwcOB72+Kal5eXlZ8Xj+vp06eVula5C98lbFYZ3LqWtsulO10wAKgbafVk6qkHU8+YtJ7Os6ihrtlYc0nyvfThw4fFbpe3t7f1Md76s2PrbV33Vfk95vT06uqq4S463ktHPe6osNMFA4C6kVZPpp56MPWMyd3dXcNntZWOUi+gzSVpm0vrh94/ePCg4bYPHjyoj2nrI8+nT5+aj71y6enpafMSrpfB+iH+eoJovbSvZHa6YABQN9LqydRTD6aekVksFh3bZ1LbIXKbCtV86dOnTyuXHh8fd7ztWv3YmsoVKpe2fqzfsHjmpfVS6/XYWx/d7hYMAOqaVhPX19dnZ2fT6dTsNxFUzy9/+ct/771/P0mSn/qp00HP2+Konkw943N3d7c+J1Erc/a5TYVq7UANV+jYn7pX6t6Xf3eX7vqXA0CFczVxcnJirk3Wnz0NvXpeXj7+J9/+vcnf/mDyTR9M/ub3fvBf/S/DHbnFUT2Zesbq7u6uOPNlvZ2Ymj/4Nn/hlh2o4Qod+1PzA7Hqa/l3d+mufzkAVNhXE9fX19Pp9OLiYr0rz8nJSXHR0KvnC9/xncm7Ppz8rX+Z/PXvSt7z0X/07R945ZVXQi+UUBzVk6nnGBRfYmStoean0qEKVsf+VL9aq76Wf3eX7vqXA0CFfTXx+PHj9X+fnZ0lSXJ0dFT877p6fvrTny5Kw7D+/atv/2vJN30oefv/kLwzTb7+ve/+r77rx37sx4IvlezfF1988Stf+YqGJdnm38997nN//ud/rmFJtvn3R3/0R3f6+/exMtiL+pE6SecK2G/B6l55fa/msrtH128y/f5yAKhoX01cXFwktur5mc98pviodFj//tt/+78n3/j+5G98d/IN35m8M/2n3/k919fXwZdK9u/LL7/82muvaViSbf793Oc+d3d3p2FJtvn3l37pl3b6+3e8HujNwcFB60nFG8pK/SLzEPJtOtBisahcah5+3rE/1ae2XU5W2svy+17aPbedLhgA1LWvJs7Pz5Mkubi4KP536B+439/f/+t//b/+/X/8/uQd//iF7/hnL7/8e6GXSC6OD9yHVa1c+MC9UKwcGr5Q8fb2ttJUmitgsSfo3d3dlicYqh/2ZJ6Ss2N/qo9szcPkK4oj/bsvYb+Xds9tpwsGAHXtq4mjo6P1jp758KtnnudvvfXWw4cPT09Ph35+pTiqZxwfKFM9C2YFmU6nV1dXxUnd8zy/u7u7urqqHyRunl+p4RsarVx3XVjfdf2knual1ttaH531rKWHh4f1h7l+IM1L2Nel2+S20wUDgLqW1cT19fXR0dGzZ8/WP4mgeuac11MTpp4x8SpASW1q2PHr0Tt2oAZeX0Rpsu6rKl7Cvi7dJredLhgA1DWtJp4/f35ycvLkyRPzh3FUT77NSA+mnjHxKkD1T6vrH8evWc+pKbvrLt+u3vAYvXpe93vZ5tJtctvpggFAXdNq4uzsbL0T/fPnz6+vr/NYqidTTz2Yesbk0aNHh4eHrhpkcu0Pav0W+OPjY8E3+lgdHh6ah+C4btv8MBeLRZeH2fpFmn1duk1uu14wAKhwribOz8+LvTwLR0dHRcuJo3oy9dSDqWd8irN4PnjwoLIP4vHx8YMHDy4vL5tvvlgs1jc8Pj5eX9+3A93d3T18+HDdEY+Pj81Di5pv2+VhLhaL6XRaOez98PCweIzmvqSy5fddQllue1gwADA5TylfWZscHR0V/SCO6mlOPafT6dHRUdGznz17VvyveWZTtV555ZXhng9/jaknekEHAoBBsK+dL2yKi+KonpWpp3na/PPz88rurWrd3d3VJyuDw9QTvaB6AsAgeK+d46ielX097+/vj46OkiSZTqeDmHcWmHrqQfUMjuoJAIMw0upZ39ezOGp1vV/BIDD11IPqGRzVEwAGYaTVs36Euzn4DLVUvph66kH1DI7qCQCDMNLqWZ96LhaL9R6fQxnCMfXUg+oZHNUTAAZhpNWzMvV8/vz5+fl5nufF4PPs7Czconlg6qkH1RMAgC5GWj3Nqef9/f3JyUlx8vz195QU589fu7i4ML9NVAmmnnpQPQEA6GKk1dOcej5Zub+/f2IoLr24uChGoQrPuMTUUw+qJwAAXYy0enp9m9HJyYnO6snUUw+qJwAAXYy0enp9h7va6snUUw+qJwAAXYy0ejL11IOpZ8TqR50DAKLXsmnw3ZbEUT2ZeurB1DNiQVd9AIAwWjYNvtuSOKonU089mHpGrMs6CCYS80VcvkjMF4l5oXo6MfXUg6lnxChSvkjMF3H5IjFfJOaF6unE1FMPpp4Ro0j5IjFfxOWLxHyRmBeqp1PHqefz58+vr6/Pzs5OTk6m0+nNzc0elq07pp56UD2tKFK+SMwXcfkiMV8k5oXq6eQ19VSLqaceVE8ripQvEvNFXL5IzBeJeaF6Onnt66kWU089qJ5WFClfJOaLuHyRmC8S80L1dGLqqQdTz4hRpHwNJbF5NkmSdBZ6MfIB1IJZmqxNsnnoxRlAYqXINLzK9CdmmKWhQ6N6OjH11IOpZ8SGUqT0UJ+Y2QoUlALltWCeTZKq4KmpTqxcO5VEpjuxkmV8VE+dmHrqwdQzYqGKlG2LH34D1oXq6lmNVUWgeuPK59lkPeY0swuc20ASMyMjsU42iVE9dWLqqQdTz4iFLVKb+YmKzzk7UV09l9a5Uj0bzbOsFNA6t8AvR72JVa2rFNWzAzV/3VA9nZh66sHUM2JUT18BEyvPNNPMuSGjei51Tqxy9fEWKc/Elq+04G/fISQ2S5NJNlPxEqN6OjH11IOpZ8Sonr7CJrbZzhWJzVJbdFTPjW6JFShSee6RWBFX8LTyfAiJzdIknWn564bq6cTUUw+mnhGjevoKm1he6pXLzVnTVfa+eHVh48o7JZbn+boWhA9Nf2LVQ41CZ6Y8sXk2Wf6M6qkcU089mHpGjOrpK3j17HBwB9WzrNvhMLNUywtxIImV+mfY4FQnZj2YjeqpE1NPPZh6Rozq6St89WyvllTPqvZE9JwHdSiJla8W9i2sOLHyp+9UT+WYeurB1DNiVE9fGqrnZgNmz03H9m0lfFx5a2KzVElYeZ4PI7Ha9UZfPe2J2c6CGnytR/V0YuqpB1PPiFE9fWmonm0naaF6VjUnNksrr7/aD/ZLf2L1a479A3dXYlTPYWHqqQdTz4iprp6zVEV1KgtfPYtP8JqGUlTPssbErN9uMPYi5UqseMeWX1YadlXQm1iFjrcm1dOJqaceTD0jprl6Bh49OQSunvNssgrL+c0oer5kJs/z4LWgOTHHUCpsbmoTM9JaJWRcOSC1idmuGf4VRvV0YuqpB1PPiOmtnqu978ofY5WbQohNXsDEzA1/VpnVFVsyilRZS2LOD0PHO8Nre43VZsTha2eeq06sjOqpHFNPPZh6RqzLOmh3nNVzeUE6m2cT4zzNpWsH2sUsbGJDRFy+SMwXiXmhejox9dSDqWfEQhUp6w52VZPs/82ybPM929UvmzF66f5QPX0Rly8S80ViXqieTkw99WDqGTHlRWpuVs/1KHR98SyleupHXL5IzBeJeaF6OjH11IOpZ8S0F6nNYLP6eXuez9LJZMIH7uoRly8S80ViXqieTkw99WDqGTH9Rar00fwkm5cODQmwr77+xLQhLl8k5ovEvFA9nZh66sHUM2IUKV8k5ou4fJGYLxLzQvV0YuqpB1PPiFGkfJGYL+LyRWK+SMwL1dOJqaceTD0jRpHyRWK+iMsXifkiMS9UTyemnnow9YwYRcoXifkiLl8k5ovEvFA9nZh66sHUM2IJAGB8WjYNvtuSOKonU089mHpGLOy6DwAQRMumwXdbEkf1ZOqpB1PPiHVZB8FEYr6IyxeJ+SIxL1RPJ6aeejD1jBhFyheJ+SIuXyTmi8S8UD2dmHrqwdQzYhQpXyTmi7h8kZgvEvNC9XRi6qkHU8+IUaR8kZgv4vJFYr5IzAvV04mppx5MPSNGkfJFYr6IyxeJ+SIxL1RPJ6aeejD1jBhFyheJWcyzyfKo2Uk2r15IXL5IzBeJeaF6OjH11IOpZ8SGUqTm2SRJ0lnoxciHk9j+zNJN47Q9T8Tli8R8kZgXqqcTU089mHpGTH2RmqXJGtVTIbN45rmtfBKXLxLzRWJeqJ5OTD31YOoZMdVFavMxLtVTqXk2qX7IXvsRcfkiMV8k5oXq6cTUUw+mnhEbQpFaDz6pntpYmufy+TKeK+LyRWK+SMwL1dOJqaceTD0jFrBIlWeaaWb8b7ljUj3VmqVJvXpW+yhx+SIxXyTmherpxNRTD6aeEQtbpKoHRs9S2xHSVE+tiuev+rRUf0pcvkjMF4l5oXo6MfXUg6lnxIIXKaNXzlJ7uaR6akX13A0S80ViXqieTkw99WDqGbHwRcr43N1RLamealV369z8kA/ct0BivkjMy26r56c+9amPfexjd3d3Q/z3Ix/5yJ/8yZ9oWJJt/n3/+9//u7/7uxqWZJt/P/jBD77xxhsalmSbf9/3vvft9PdLVwKBaShSbdWS6qkWhxntBIn5IjEvTD2dmHrqwdQzYiqK1HrwadnR07yY6qmO5RTytR8Rly8S80ViXqieTuzrqQf7ekZMQ5GaO49tr1xO9dSnNvfklPLbIzFfJOaF6unE1FMPpp4RC1+kiqPamwafVE/VSuXTtvMncfkiMV8k5oXq6cTUUw+mnhELXKTm2WTVWjazz0pzaT8Oaa+onhabrzu1PEXE5YvEfJGYF6qnE1NPPZh6RixgkTK+nb10PvlNgTG/v712YShUT1/E5YvEfJGYF6qnE1NPPZh6Rowi5YvEfBGXLxLzRWJeqJ5OTD31YOoZMYqULxLzRVy+SMwXiXmhejox9dSDqWfEKFK+SMwXcfkiMV8k5oXq6cTUUw+mnhGjSPkiMV/E5YvEfJGYF6qnE1NPPZh6Rowi5YvEfBGXLxLzRWJeqJ5OTD31YOoZMdsR5ACAyLVsGny3JXFUT6aeejD1jFjYdR8AIIiWTYPvtiSO6snUUw+mnhHrsg6CicR8EZcvEvNFYl6onk5MPfVg6hkxipQvEvNFXL5IzBeJeaF6OjH11IOpZ8QoUr5IzBdx+SIxXyTmherpxNRTD6aeEaNI+SIxX8Tli8R8kZgXqqcTU089mHpGjCLli8R8EZcvEvNFYl6onk5MPfVg6hkxipQvEvNFXL5IzBeJeaF6OjH11IOpZ8QoUr5IrGaWJmvprHYxcVnMs8kysUk2r15IYr5IzAvV04mppx5MPSOmvkiZtcaykd4/9Ynt1zybbOpm8WRV2ydxVc3SzYt5nk1qkZGYLxLzQvV0YuqpB1PPiKkuUpvJUONUbb9UJ7Zv8ywt/zlAkWpnFs88t2VGYr5IzAvV04mppx5MPSOmuEjNs8l6A22W0MDlU3FiClA928yzSXV+X/sRifkiMS9UTyemnnow9YyY3iI1z7JSg1l/8h74Y3e9iSkwSy1/GhCXwdI8l69tIzcS80ViXqieTkw99WDqGbGARar8cXqatQw211dn6qlTtT+tEZdhllr+eqr2URLzRWJeqJ5OTD31YOoZsbBFqnqY7yx1zzSXU8/ghxpRPWsqf0Qw9XQroqpGVP0pifkiMS9UTyemnnow9YxY8CK1/hw9nc3Shonmst4EP8oofGJ6rZ7Lyp8HxLVB9dwNEvNC9XRi6qkHU8+IhS9SxsisoVdaP6cMInximtn+QiAug3W3hOqrm8R8kZgXqqcTU089mHpGTEORMgafjmvYjpsORUNimtW7FXEZOMxoJ0jMC9XTiamnHkw9I6aiSK0Hn/axpvWw6WBUJKbYPJtUnkfiMln+jKr9iMR8kZgXqqcTU089mHpGTEORaj5p5yytFNLaD/ZLQ2KK1ZsntaCsNvfklPLbIzEvVE8npp56MPWMWPgiVRzV7hh82r7PKPAun+ET06O2Zyfn9eyiVD5tO3+SmC8S80L1dGLqqQdTz4gFLlLGjGzTMitfCV4T9sN3qqeh+qeB9akhLovNa9uSGYn5IjEvVE8npp56MPWMWMAiZRTL0vnkl5tjR+8M3Typnt6IyxeJ+SIxL1RPJ6aeejD1jBhFyheJ+SIuXyTmi8S8UD2dmHrqwdQzYhQpXyTmi7h8kZgvEvNC9XRi6qkHU8+IUaR8kZgv4vJFYr5IzAvV04mppx5MPSNGkfJFYr6IyxeJ+SIxL1RPJ6aeejD1jBhFyheJ+SIuXyTmi8S8UD2dmHrqwdQzYrZDyAEAkWvZNPhuS+Konkw99WDqGbGw6z4AQBAtmwbfbUkc1ZOppx5MPSPWZR0EE4n5Ii5fJOaLxLxQPZ2YeurB1DNiFClfJOaLuHyRmC8S80L1dGLqqQdTz4hRpHyRmC/i8kVivkjMC9XTiamnHkw9I0aR8kVivojLF4n5IjEvVE+nuKeejx8/PlpZLBbF/56fn+9/Cbtg6hkxipQvEvNFXL5IzBeJeaF6OkU/9by4uCieppubm+vr6+vr6z0vW3dMPSNGkfLFdlZ8AAAKeklEQVRFYlWz1DhqdpLNq5cTl00ptUpuJGYxzya8xnpC9XSKe+pZODk5SZLk5ORE7byzwNQzYvqLVGkTnc5CL84AEtuneTYxnpTlc1V5loirbtOjbC9sEquapZvGOc8mvMa2Q/V0in7qmef59fV18UxpHnnmTD2jprtIVSZDKtqn7sT2bJZVBlDLSlV6koirZpZaJncbJFZmFs88t5VPEvNC9XQaw9Qzz/Ojo6Ni8Lm3RRJg6hkxxUVqnk02mxtjShS4eypOTIPiieLj4yarv6ic9ZPETPNsUs2q9iMS80L1dBrD1PP+/v7s7Ez/4JOpZ8SGU6TW5ZPqqdosZerZqPJZu61/kpjB0jzrrzIS80L1dBrD1HM6neZ5XrTPo6OjPS6XH6aeEQtYpMqb4DQz/tfWLpejosYPKveB6tnIsiMecVk1DPJJzDBLLW/7ah8lMS9UT6fop57T6bQ4uujx48fF81U00cLFxcXJycnFxcV+lrMZU8+IhS1S1YNWZ6mjWha9M3jtzPPQiWlXPuyoQFxuq3cAZd2lSKj6mqr+lMS8UD2d4p563t/fP3ny5MmTJ+v/KDx//jzP87Ozs5OTk2I3UA0HvzP1jFjwIrU+kiidzVLbuLN6qBGHGSlmfQqJq1HxAmcXBQeq5w5QPZ2in3q6FO0zz/Obm5tExxFITD0jFr5IdTqAqO3UkXsUPjGtSseFGYirWX1nRhIz1HcezuufwpOYF6qnU9xTzy6ePXt2dHR0c3PT7yIJMPWMmIYiZQw+O10tbPfUkJhG7vMFEVeL2l4KJGbgMKP+UT2dRjv1LNzc3BSfuS8Wi96XyhdTz4ipKFLrwWdLp1xdj+qpzTybuP9uIK4WtV2cScxkOXKt9iMS80L1dBr51PPZs2d6jnxn6hkxDUVq3nJse/WafOCui+XgsNIIlLia1efFJFZSm3tySvktUT2dRj71LBTt88mTJz0ukgBTz4iFL1JFcakPPi1HX1i/Qm/fwiemiu0LpxJO9+1W+WYeDszqolQ+bTt/kpgXqqfTyKeehevra6aefaF6WgUuUvNsstqibGaf6SwvVZrVVsa4ckBUz7XqF5Hbmye1oKxc1q1/SJGYxSY3S2Yk5oXq6TTaqef5+fnZ2VlxnPvFxYWGU3sy9YxYwCJllsusUmLSmaXYhK+deU719EdcvkjMF4l5oXo6jXbqWUw6j46OptOpkm/XHM/U8+bm5unTp3tYGD0oUr5IzBdx+SIxXyTmherpNNqpp0LjmXq+8sor3/It3/KlL31pD8ujBEXKF4n5Ii5fJOaLxLxQPZ0imHq++uqrP/IjP/ojP/Kj/+k//W7oZdlKHFPPLmdIfeWVV4r3zuc///kIHnIXFClfJOaLuHyRmC8S80L1dBr61PPy8vEL//T9yTe8kHzDC3/vH/zLX/iF/zP0EsnFMfXsYl09kyT5/u///ldffTX0Eu0cRcoXifkiLl8k5ovEvOy8er7xxhs3w/Q7v/M7v/zLvxx6KYRee+21/3by3yXv/kjyTR9KvulDyXs++g/+4Xd++ctfDr1cQi+++OIf/dEfhV6Kffi1X/u1dfV8xzvekSTJb/zGb8RduylSvkjMF3H5IjFfJOZl59Xzi1/8YoIg/tI3Ju/5aPKN35N84/ck7/lo8nXfGnqBIPTJT35y0AP4ZsVjDL0UQ0JivojLF4n5IjEvXVZi3oHe3Ny89NJLL7300iuvvEL1DOZrvi5514eXU893fyT5y+8KvUCQ+9jHPhbr7DN0tACAAFo2DdtsV6ieIf3ldyVf/97kr/7D5K98c/I1Xxd6aeCt+Mz985///JtvvrnN21Cz4pGGXoohITFfxOWLxHyRmJcuKzECHao33njjP/yHX/k//v2/H8PRKso9e/bs6Oio9fz85mFGb3/727/5m7956KdZaEWR8kVivojLF4n5IjEvPVfPZ8+eXVxcPHv2bLulAmJzcnKSJIlX9fz4xz/++uuv72XpQqJI+SIxX8Tli8R8kZiXPqvndDo9OTl58uTJycnJdDrdetmASEyn0+Kd1r16fvGLX4z4Q3YTRcoXifkiLl8k5ovEvPRWPa+vr9db1ouLiyRJlHwHIxDWYrE4Pz8/OjrqWD3f9773RfAFVN1RpHyRmC/i8kVivkjMS2/Vs/g88ebmJl9Vz5OTkx4WEBiy+/v7s7OzPM87Vs/XX3894vMoWVGkfJGYL+LyRWK+SMxLP9Xz/v6+2LI+efIkz/MnT54kSXJ0dDSSbwJU6/HjxycnJ+fn5zwRoZydnRXhd6yeI0SR8kViNbN0vYt0ks5qFxOXVZHaJJvXLyIxG/NlVk2OxCzm2cSWVd5X9Sy6ZqV6rv8X+7f+Y6DAnwFBnJ+fLxaL4r+pni6DKlKz1N5t9mpQie3ePJtsnpKiHFSfIeKqMkoU1bOjTY+y/Y1DYlWzdPPimmeTcmBUzzhNp9Pz8/OLi4tiR4gkSTjwa8/WZ1MqFNXz7Oys2CkFawMqUsvtNdVTkXmWlqtTbSOXUwtcZinVs7NZak1qhcTKzOKZ57X3JdUzTutjvJ4/f16UHna93bP1u6CCwWfFUIrUZuZB9dSM6tkd1bOz1ZjYWT9JzDTPJtWsyj/aSfUsDjOieipRDD6Zeu7fE0PxB8D5+fnz589DL5cuwyhS5odtVE/FZqnlCSIuO6pnR5XP2m2RkZjB0jwreyv1Uz3z1a5sZvU8OjqSLDP6Zp58AKGwr6dLwCJV3qCkmbNeztJkks1WF1M9lXLuiUtcdlRPT8Yag/2JG1hfWKU+2lv1PDs7S5Lk8ePH+ap6FueUQVjF8UaMPIM7Ojrq8kWaIxS2SFUPwZyl9U3xLE3SmXFVqqc6lT8imHp2Q/WUWL3YOMzIpUio+jYs/bS36lkcVHF+fp7neXECbb5OU4PiK6ZCLwXgFLxIrQ/2TWfLkmnaHD9N9dTPsUcecdlRPYUsJ1IgsY19Vs88z4uv0Dw7Oyu+TtN/edGzm5sbeieUC1+kGj5Fm2eT9ZaZ6jkIy6eJWtAB1VOqvjMjiRmsu76UXm19Vk+o8vz585OTk/XpPIuDXcIuElCnoUgZg8/Kj42tC9VzIOrbPeKyo3qKlc4mm+ckVrLHw4ygzcnJydHR0ckKR31BJxVFal0rzdVl5btLShpP8bdjKhJTbJ5NKs8PcdlRPcVqO4WTmMlyirPyj6iecZpOp5VNJdUTOmkoUvZTJ1E9B6nePKkFDlRPqfr55UmspDb33Mkp5aHK8+fPL2qKkw8A2oQvUsUAwzr4NPGBu0K1PTs5r6cH+9eO5jmJlVW+mcdyNCKJ1ZTKZ20nGKongJACFyljRtbyfUVUT42av1h7ibiqqrExJ25U/gCE11hXm9wsp0GlegIIJmCRMjYopfPJ2zcvVM/BIi5fJOaLxLxQPQGERJHyRWK+iMsXifkiMS9UTwAhUaR8kZgv4vJFYr5IzAvVE0BIFClfJOaLuHyRmC8S80L1BBASRcoXifkiLl8k5ovEvFA9AYREkfJFYr6IyxeJ+SIxL1RPACElAIDxadk07GcLBGCEQq/9AAABtGwa9rMFAgAAAKieAAAA2JP/HzeInGXeKJc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2"/>
          <a:stretch>
            <a:fillRect/>
          </a:stretch>
        </p:blipFill>
        <p:spPr>
          <a:xfrm>
            <a:off x="312738" y="814387"/>
            <a:ext cx="8515350" cy="5838825"/>
          </a:xfrm>
          <a:prstGeom prst="rect">
            <a:avLst/>
          </a:prstGeom>
        </p:spPr>
      </p:pic>
    </p:spTree>
    <p:extLst>
      <p:ext uri="{BB962C8B-B14F-4D97-AF65-F5344CB8AC3E}">
        <p14:creationId xmlns:p14="http://schemas.microsoft.com/office/powerpoint/2010/main" val="36694872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T</a:t>
            </a:r>
            <a:r>
              <a:rPr lang="en-US" sz="2000" dirty="0" smtClean="0"/>
              <a:t>he </a:t>
            </a:r>
            <a:r>
              <a:rPr lang="en-US" sz="2000" dirty="0"/>
              <a:t>idea of measuring how many standard deviations away P is from the mean of </a:t>
            </a:r>
            <a:r>
              <a:rPr lang="en-US" sz="2000" dirty="0" smtClean="0"/>
              <a:t>D distribution.</a:t>
            </a:r>
          </a:p>
          <a:p>
            <a:r>
              <a:rPr lang="en-US" sz="2000" dirty="0" err="1"/>
              <a:t>Mahalanobis</a:t>
            </a:r>
            <a:r>
              <a:rPr lang="en-US" sz="2000" dirty="0"/>
              <a:t> </a:t>
            </a:r>
            <a:r>
              <a:rPr lang="en-US" sz="2000" dirty="0" smtClean="0"/>
              <a:t>distance, is </a:t>
            </a:r>
            <a:r>
              <a:rPr lang="en-US" sz="2000" dirty="0"/>
              <a:t>useful when attributes are correlated, have different ranges of values (different variances),and the distribution of the data is approximately </a:t>
            </a:r>
            <a:r>
              <a:rPr lang="en-US" sz="2000" dirty="0" smtClean="0"/>
              <a:t>Gaussian (normal</a:t>
            </a:r>
            <a:r>
              <a:rPr lang="en-US" sz="2000" dirty="0"/>
              <a:t>). </a:t>
            </a:r>
          </a:p>
          <a:p>
            <a:r>
              <a:rPr lang="en-US" sz="2000" dirty="0" smtClean="0"/>
              <a:t>So it will not work for two attributes like income and gender, where income is continuous and gender F or M.</a:t>
            </a:r>
          </a:p>
          <a:p>
            <a:r>
              <a:rPr lang="en-US" sz="2000" dirty="0" smtClean="0"/>
              <a:t>Then use any standardization method like range for income.</a:t>
            </a:r>
          </a:p>
        </p:txBody>
      </p:sp>
      <p:sp>
        <p:nvSpPr>
          <p:cNvPr id="3" name="Title 2"/>
          <p:cNvSpPr>
            <a:spLocks noGrp="1"/>
          </p:cNvSpPr>
          <p:nvPr>
            <p:ph type="title"/>
          </p:nvPr>
        </p:nvSpPr>
        <p:spPr/>
        <p:txBody>
          <a:bodyPr/>
          <a:lstStyle/>
          <a:p>
            <a:r>
              <a:rPr lang="en-US" altLang="en-US" dirty="0" err="1"/>
              <a:t>Mahalanobis</a:t>
            </a:r>
            <a:r>
              <a:rPr lang="en-US" altLang="en-US" dirty="0"/>
              <a:t> Distance</a:t>
            </a:r>
            <a:endParaRPr lang="en-US" dirty="0"/>
          </a:p>
        </p:txBody>
      </p:sp>
      <p:pic>
        <p:nvPicPr>
          <p:cNvPr id="5" name="Picture 4"/>
          <p:cNvPicPr>
            <a:picLocks noChangeAspect="1"/>
          </p:cNvPicPr>
          <p:nvPr/>
        </p:nvPicPr>
        <p:blipFill>
          <a:blip r:embed="rId2"/>
          <a:stretch>
            <a:fillRect/>
          </a:stretch>
        </p:blipFill>
        <p:spPr>
          <a:xfrm>
            <a:off x="154211" y="3978166"/>
            <a:ext cx="2680377" cy="2575034"/>
          </a:xfrm>
          <a:prstGeom prst="rect">
            <a:avLst/>
          </a:prstGeom>
        </p:spPr>
      </p:pic>
      <p:pic>
        <p:nvPicPr>
          <p:cNvPr id="6" name="Picture 5"/>
          <p:cNvPicPr>
            <a:picLocks noChangeAspect="1"/>
          </p:cNvPicPr>
          <p:nvPr/>
        </p:nvPicPr>
        <p:blipFill>
          <a:blip r:embed="rId3"/>
          <a:stretch>
            <a:fillRect/>
          </a:stretch>
        </p:blipFill>
        <p:spPr>
          <a:xfrm>
            <a:off x="3102669" y="3957802"/>
            <a:ext cx="2726620" cy="2671598"/>
          </a:xfrm>
          <a:prstGeom prst="rect">
            <a:avLst/>
          </a:prstGeom>
        </p:spPr>
      </p:pic>
      <p:pic>
        <p:nvPicPr>
          <p:cNvPr id="7" name="Picture 6"/>
          <p:cNvPicPr>
            <a:picLocks noChangeAspect="1"/>
          </p:cNvPicPr>
          <p:nvPr/>
        </p:nvPicPr>
        <p:blipFill>
          <a:blip r:embed="rId4"/>
          <a:stretch>
            <a:fillRect/>
          </a:stretch>
        </p:blipFill>
        <p:spPr>
          <a:xfrm>
            <a:off x="6047887" y="3962400"/>
            <a:ext cx="2715935" cy="2667000"/>
          </a:xfrm>
          <a:prstGeom prst="rect">
            <a:avLst/>
          </a:prstGeom>
        </p:spPr>
      </p:pic>
    </p:spTree>
    <p:extLst>
      <p:ext uri="{BB962C8B-B14F-4D97-AF65-F5344CB8AC3E}">
        <p14:creationId xmlns:p14="http://schemas.microsoft.com/office/powerpoint/2010/main" val="14931282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000" dirty="0">
                <a:latin typeface="Arial" panose="020B0604020202020204" pitchFamily="34" charset="0"/>
              </a:rPr>
              <a:t>Consider the problem of estimating the probability that a test point in </a:t>
            </a:r>
            <a:r>
              <a:rPr lang="en-US" sz="2000" i="1" dirty="0">
                <a:latin typeface="Arial" panose="020B0604020202020204" pitchFamily="34" charset="0"/>
              </a:rPr>
              <a:t>N</a:t>
            </a:r>
            <a:r>
              <a:rPr lang="en-US" sz="2000" dirty="0">
                <a:latin typeface="Arial" panose="020B0604020202020204" pitchFamily="34" charset="0"/>
              </a:rPr>
              <a:t>-dimensional </a:t>
            </a:r>
            <a:r>
              <a:rPr lang="en-US" sz="2000" u="sng" dirty="0">
                <a:latin typeface="Arial" panose="020B0604020202020204" pitchFamily="34" charset="0"/>
              </a:rPr>
              <a:t>Euclidean space</a:t>
            </a:r>
            <a:r>
              <a:rPr lang="en-US" sz="2000" dirty="0">
                <a:latin typeface="Arial" panose="020B0604020202020204" pitchFamily="34" charset="0"/>
              </a:rPr>
              <a:t> belongs to a set, where we are given sample points that definitely belong to that set. Our first step would be to </a:t>
            </a:r>
            <a:r>
              <a:rPr lang="en-US" sz="2000" u="sng" dirty="0">
                <a:solidFill>
                  <a:srgbClr val="FF0000"/>
                </a:solidFill>
                <a:latin typeface="Arial" panose="020B0604020202020204" pitchFamily="34" charset="0"/>
              </a:rPr>
              <a:t>find the average or center of mass of the sample points</a:t>
            </a:r>
            <a:r>
              <a:rPr lang="en-US" sz="2000" dirty="0">
                <a:solidFill>
                  <a:srgbClr val="FF0000"/>
                </a:solidFill>
                <a:latin typeface="Arial" panose="020B0604020202020204" pitchFamily="34" charset="0"/>
              </a:rPr>
              <a:t>.</a:t>
            </a:r>
            <a:r>
              <a:rPr lang="en-US" sz="2000" dirty="0">
                <a:latin typeface="Arial" panose="020B0604020202020204" pitchFamily="34" charset="0"/>
              </a:rPr>
              <a:t> Intuitively, the closer the point in question is to this center of mass, the more likely it is to belong to the set.</a:t>
            </a:r>
          </a:p>
          <a:p>
            <a:pPr algn="just"/>
            <a:r>
              <a:rPr lang="en-US" sz="2000" dirty="0">
                <a:latin typeface="Arial" panose="020B0604020202020204" pitchFamily="34" charset="0"/>
              </a:rPr>
              <a:t>However, we also need to know </a:t>
            </a:r>
            <a:r>
              <a:rPr lang="en-US" sz="2000" u="sng" dirty="0">
                <a:solidFill>
                  <a:srgbClr val="FF0000"/>
                </a:solidFill>
                <a:latin typeface="Arial" panose="020B0604020202020204" pitchFamily="34" charset="0"/>
              </a:rPr>
              <a:t>if the set is spread out over a large range or a small range</a:t>
            </a:r>
            <a:r>
              <a:rPr lang="en-US" sz="2000" dirty="0">
                <a:latin typeface="Arial" panose="020B0604020202020204" pitchFamily="34" charset="0"/>
              </a:rPr>
              <a:t>, so that we can decide whether a given distance from the center is noteworthy or not. The simplistic approach is to estimate the </a:t>
            </a:r>
            <a:r>
              <a:rPr lang="en-US" sz="2000" u="sng" dirty="0">
                <a:latin typeface="Arial" panose="020B0604020202020204" pitchFamily="34" charset="0"/>
              </a:rPr>
              <a:t>standard deviation</a:t>
            </a:r>
            <a:r>
              <a:rPr lang="en-US" sz="2000" dirty="0">
                <a:latin typeface="Arial" panose="020B0604020202020204" pitchFamily="34" charset="0"/>
              </a:rPr>
              <a:t> of the distances of the sample points from the center of mass. If the distance between the test point and the center of mass is less than one standard deviation, then we might conclude that it is highly probable that the test point belongs to the set. The further away it is, the more likely that the test point should not be classified as belonging to the set</a:t>
            </a:r>
            <a:r>
              <a:rPr lang="en-US" sz="2000" dirty="0" smtClean="0">
                <a:latin typeface="Arial" panose="020B0604020202020204" pitchFamily="34" charset="0"/>
              </a:rPr>
              <a:t>.</a:t>
            </a:r>
            <a:endParaRPr lang="en-US" sz="2000" dirty="0">
              <a:latin typeface="Arial" panose="020B0604020202020204" pitchFamily="34" charset="0"/>
            </a:endParaRPr>
          </a:p>
        </p:txBody>
      </p:sp>
      <p:sp>
        <p:nvSpPr>
          <p:cNvPr id="3" name="Title 2"/>
          <p:cNvSpPr>
            <a:spLocks noGrp="1"/>
          </p:cNvSpPr>
          <p:nvPr>
            <p:ph type="title"/>
          </p:nvPr>
        </p:nvSpPr>
        <p:spPr/>
        <p:txBody>
          <a:bodyPr/>
          <a:lstStyle/>
          <a:p>
            <a:r>
              <a:rPr lang="en-US" altLang="en-US" dirty="0" err="1"/>
              <a:t>Mahalanobis</a:t>
            </a:r>
            <a:r>
              <a:rPr lang="en-US" altLang="en-US" dirty="0"/>
              <a:t> Distance</a:t>
            </a:r>
            <a:endParaRPr lang="en-US" dirty="0"/>
          </a:p>
        </p:txBody>
      </p:sp>
    </p:spTree>
    <p:extLst>
      <p:ext uri="{BB962C8B-B14F-4D97-AF65-F5344CB8AC3E}">
        <p14:creationId xmlns:p14="http://schemas.microsoft.com/office/powerpoint/2010/main" val="1715904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1800" dirty="0" smtClean="0">
                <a:latin typeface="Arial" panose="020B0604020202020204" pitchFamily="34" charset="0"/>
              </a:rPr>
              <a:t>The </a:t>
            </a:r>
            <a:r>
              <a:rPr lang="en-US" sz="1800" dirty="0">
                <a:latin typeface="Arial" panose="020B0604020202020204" pitchFamily="34" charset="0"/>
              </a:rPr>
              <a:t>drawback of the above approach was that we assumed that the sample points are distributed about the center of mass in a spherical manner. </a:t>
            </a:r>
            <a:endParaRPr lang="en-US" sz="1800" dirty="0" smtClean="0">
              <a:latin typeface="Arial" panose="020B0604020202020204" pitchFamily="34" charset="0"/>
            </a:endParaRPr>
          </a:p>
          <a:p>
            <a:pPr algn="just"/>
            <a:r>
              <a:rPr lang="en-US" sz="1800" dirty="0" smtClean="0">
                <a:latin typeface="Arial" panose="020B0604020202020204" pitchFamily="34" charset="0"/>
              </a:rPr>
              <a:t>Where </a:t>
            </a:r>
            <a:r>
              <a:rPr lang="en-US" sz="1800" dirty="0">
                <a:latin typeface="Arial" panose="020B0604020202020204" pitchFamily="34" charset="0"/>
              </a:rPr>
              <a:t>the distribution </a:t>
            </a:r>
            <a:r>
              <a:rPr lang="en-US" sz="1800" dirty="0" smtClean="0">
                <a:latin typeface="Arial" panose="020B0604020202020204" pitchFamily="34" charset="0"/>
              </a:rPr>
              <a:t>is to </a:t>
            </a:r>
            <a:r>
              <a:rPr lang="en-US" sz="1800" dirty="0">
                <a:latin typeface="Arial" panose="020B0604020202020204" pitchFamily="34" charset="0"/>
              </a:rPr>
              <a:t>be decidedly non-spherical, for instance ellipsoidal, then we would expect the probability of the test point belonging to the set to depend not only on the distance from the center of mass, but also on the direction. </a:t>
            </a:r>
            <a:endParaRPr lang="en-US" sz="1800" dirty="0" smtClean="0">
              <a:latin typeface="Arial" panose="020B0604020202020204" pitchFamily="34" charset="0"/>
            </a:endParaRPr>
          </a:p>
          <a:p>
            <a:pPr algn="just"/>
            <a:r>
              <a:rPr lang="en-US" sz="1800" dirty="0" smtClean="0">
                <a:latin typeface="Arial" panose="020B0604020202020204" pitchFamily="34" charset="0"/>
              </a:rPr>
              <a:t>In </a:t>
            </a:r>
            <a:r>
              <a:rPr lang="en-US" sz="1800" dirty="0">
                <a:latin typeface="Arial" panose="020B0604020202020204" pitchFamily="34" charset="0"/>
              </a:rPr>
              <a:t>those directions where the ellipsoid has a short axis the test point must be closer, while in those where the axis is long the test point can be further away from the center.</a:t>
            </a:r>
          </a:p>
          <a:p>
            <a:pPr algn="just"/>
            <a:r>
              <a:rPr lang="en-US" sz="1800" dirty="0">
                <a:latin typeface="Arial" panose="020B0604020202020204" pitchFamily="34" charset="0"/>
              </a:rPr>
              <a:t>Putting this on a mathematical basis, the ellipsoid that best represents the set's probability distribution can be estimated by building the covariance matrix of the samples. </a:t>
            </a:r>
            <a:endParaRPr lang="en-US" sz="1800" dirty="0" smtClean="0">
              <a:latin typeface="Arial" panose="020B0604020202020204" pitchFamily="34" charset="0"/>
            </a:endParaRPr>
          </a:p>
          <a:p>
            <a:pPr algn="just"/>
            <a:r>
              <a:rPr lang="en-US" sz="2400" b="1" dirty="0" smtClean="0">
                <a:latin typeface="Arial" panose="020B0604020202020204" pitchFamily="34" charset="0"/>
              </a:rPr>
              <a:t>The </a:t>
            </a:r>
            <a:r>
              <a:rPr lang="en-US" sz="2400" b="1" dirty="0" err="1">
                <a:latin typeface="Arial" panose="020B0604020202020204" pitchFamily="34" charset="0"/>
              </a:rPr>
              <a:t>Mahalanobis</a:t>
            </a:r>
            <a:r>
              <a:rPr lang="en-US" sz="2400" b="1" dirty="0">
                <a:latin typeface="Arial" panose="020B0604020202020204" pitchFamily="34" charset="0"/>
              </a:rPr>
              <a:t> distance is simply the distance of the test point from the center of mass divided by the width of the ellipsoid in the direction of the test point</a:t>
            </a:r>
            <a:r>
              <a:rPr lang="en-US" sz="2400" b="1" dirty="0" smtClean="0">
                <a:latin typeface="Arial" panose="020B0604020202020204" pitchFamily="34" charset="0"/>
              </a:rPr>
              <a:t>.</a:t>
            </a:r>
            <a:endParaRPr lang="en-US" sz="2400" b="1" dirty="0">
              <a:latin typeface="Arial" panose="020B0604020202020204" pitchFamily="34" charset="0"/>
            </a:endParaRPr>
          </a:p>
        </p:txBody>
      </p:sp>
      <p:sp>
        <p:nvSpPr>
          <p:cNvPr id="3" name="Title 2"/>
          <p:cNvSpPr>
            <a:spLocks noGrp="1"/>
          </p:cNvSpPr>
          <p:nvPr>
            <p:ph type="title"/>
          </p:nvPr>
        </p:nvSpPr>
        <p:spPr/>
        <p:txBody>
          <a:bodyPr/>
          <a:lstStyle/>
          <a:p>
            <a:r>
              <a:rPr lang="en-US" altLang="en-US" dirty="0" err="1"/>
              <a:t>Mahalanobis</a:t>
            </a:r>
            <a:r>
              <a:rPr lang="en-US" altLang="en-US" dirty="0"/>
              <a:t> Distance</a:t>
            </a:r>
            <a:endParaRPr lang="en-US" dirty="0"/>
          </a:p>
        </p:txBody>
      </p:sp>
    </p:spTree>
    <p:extLst>
      <p:ext uri="{BB962C8B-B14F-4D97-AF65-F5344CB8AC3E}">
        <p14:creationId xmlns:p14="http://schemas.microsoft.com/office/powerpoint/2010/main" val="726650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altLang="en-US" dirty="0" err="1"/>
              <a:t>Mahalanobis</a:t>
            </a:r>
            <a:r>
              <a:rPr lang="en-US" altLang="en-US" dirty="0"/>
              <a:t> Distance</a:t>
            </a:r>
            <a:endParaRPr lang="en-US" dirty="0"/>
          </a:p>
        </p:txBody>
      </p:sp>
      <p:pic>
        <p:nvPicPr>
          <p:cNvPr id="16" name="Picture 15"/>
          <p:cNvPicPr>
            <a:picLocks noChangeAspect="1"/>
          </p:cNvPicPr>
          <p:nvPr/>
        </p:nvPicPr>
        <p:blipFill>
          <a:blip r:embed="rId2"/>
          <a:stretch>
            <a:fillRect/>
          </a:stretch>
        </p:blipFill>
        <p:spPr>
          <a:xfrm>
            <a:off x="374377" y="1140372"/>
            <a:ext cx="8570502" cy="4967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29329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sz="2800" dirty="0" err="1" smtClean="0"/>
              <a:t>Mahalanobis</a:t>
            </a:r>
            <a:r>
              <a:rPr lang="en-US" altLang="en-US" sz="2800" dirty="0" smtClean="0"/>
              <a:t> Distance</a:t>
            </a:r>
          </a:p>
        </p:txBody>
      </p:sp>
      <p:pic>
        <p:nvPicPr>
          <p:cNvPr id="93187"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l="5222" t="3238" r="7315"/>
          <a:stretch>
            <a:fillRect/>
          </a:stretch>
        </p:blipFill>
        <p:spPr>
          <a:xfrm>
            <a:off x="228600" y="2209800"/>
            <a:ext cx="5105400" cy="3605213"/>
          </a:xfrm>
        </p:spPr>
      </p:pic>
      <p:graphicFrame>
        <p:nvGraphicFramePr>
          <p:cNvPr id="93188" name="Object 4"/>
          <p:cNvGraphicFramePr>
            <a:graphicFrameLocks noChangeAspect="1"/>
          </p:cNvGraphicFramePr>
          <p:nvPr>
            <p:extLst>
              <p:ext uri="{D42A27DB-BD31-4B8C-83A1-F6EECF244321}">
                <p14:modId xmlns:p14="http://schemas.microsoft.com/office/powerpoint/2010/main" val="2397262049"/>
              </p:ext>
            </p:extLst>
          </p:nvPr>
        </p:nvGraphicFramePr>
        <p:xfrm>
          <a:off x="782638" y="1031875"/>
          <a:ext cx="7424737" cy="757238"/>
        </p:xfrm>
        <a:graphic>
          <a:graphicData uri="http://schemas.openxmlformats.org/presentationml/2006/ole">
            <mc:AlternateContent xmlns:mc="http://schemas.openxmlformats.org/markup-compatibility/2006">
              <mc:Choice xmlns:v="urn:schemas-microsoft-com:vml" Requires="v">
                <p:oleObj spid="_x0000_s111690" name="Equation" r:id="rId4" imgW="2590560" imgH="279360" progId="Equation.3">
                  <p:embed/>
                </p:oleObj>
              </mc:Choice>
              <mc:Fallback>
                <p:oleObj name="Equation" r:id="rId4" imgW="2590560" imgH="279360" progId="Equation.3">
                  <p:embed/>
                  <p:pic>
                    <p:nvPicPr>
                      <p:cNvPr id="0" name=""/>
                      <p:cNvPicPr>
                        <a:picLocks noChangeAspect="1" noChangeArrowheads="1"/>
                      </p:cNvPicPr>
                      <p:nvPr/>
                    </p:nvPicPr>
                    <p:blipFill>
                      <a:blip r:embed="rId5"/>
                      <a:srcRect/>
                      <a:stretch>
                        <a:fillRect/>
                      </a:stretch>
                    </p:blipFill>
                    <p:spPr bwMode="auto">
                      <a:xfrm>
                        <a:off x="782638" y="1031875"/>
                        <a:ext cx="7424737"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9" name="Text Box 5"/>
          <p:cNvSpPr txBox="1">
            <a:spLocks noChangeArrowheads="1"/>
          </p:cNvSpPr>
          <p:nvPr/>
        </p:nvSpPr>
        <p:spPr bwMode="auto">
          <a:xfrm>
            <a:off x="609600" y="5881688"/>
            <a:ext cx="8229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For red points, the Euclidean distance is 14.7, Mahalanobis distance is 6.</a:t>
            </a:r>
          </a:p>
        </p:txBody>
      </p:sp>
      <p:sp>
        <p:nvSpPr>
          <p:cNvPr id="93190" name="Text Box 6"/>
          <p:cNvSpPr txBox="1">
            <a:spLocks noChangeArrowheads="1"/>
          </p:cNvSpPr>
          <p:nvPr/>
        </p:nvSpPr>
        <p:spPr bwMode="auto">
          <a:xfrm>
            <a:off x="5562600" y="2178050"/>
            <a:ext cx="335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a:sym typeface="Symbol" panose="05050102010706020507" pitchFamily="18" charset="2"/>
              </a:rPr>
              <a:t>C</a:t>
            </a:r>
            <a:r>
              <a:rPr lang="en-US" altLang="en-US" sz="1800" dirty="0" smtClean="0">
                <a:sym typeface="Symbol" panose="05050102010706020507" pitchFamily="18" charset="2"/>
              </a:rPr>
              <a:t> </a:t>
            </a:r>
            <a:r>
              <a:rPr lang="en-US" altLang="en-US" sz="1800" dirty="0">
                <a:sym typeface="Symbol" panose="05050102010706020507" pitchFamily="18" charset="2"/>
              </a:rPr>
              <a:t>is the </a:t>
            </a:r>
            <a:r>
              <a:rPr lang="en-US" altLang="en-US" sz="1800" dirty="0"/>
              <a:t>covariance matrix of the input data </a:t>
            </a:r>
            <a:r>
              <a:rPr lang="en-US" altLang="en-US" sz="1800" i="1" dirty="0"/>
              <a:t>X</a:t>
            </a:r>
          </a:p>
        </p:txBody>
      </p:sp>
      <p:graphicFrame>
        <p:nvGraphicFramePr>
          <p:cNvPr id="93191" name="Object 7"/>
          <p:cNvGraphicFramePr>
            <a:graphicFrameLocks noGrp="1" noChangeAspect="1"/>
          </p:cNvGraphicFramePr>
          <p:nvPr>
            <p:ph idx="1"/>
          </p:nvPr>
        </p:nvGraphicFramePr>
        <p:xfrm>
          <a:off x="5638800" y="2971800"/>
          <a:ext cx="3429000" cy="673100"/>
        </p:xfrm>
        <a:graphic>
          <a:graphicData uri="http://schemas.openxmlformats.org/presentationml/2006/ole">
            <mc:AlternateContent xmlns:mc="http://schemas.openxmlformats.org/markup-compatibility/2006">
              <mc:Choice xmlns:v="urn:schemas-microsoft-com:vml" Requires="v">
                <p:oleObj spid="_x0000_s111691" name="Equation" r:id="rId6" imgW="2209680" imgH="431640" progId="Equation.3">
                  <p:embed/>
                </p:oleObj>
              </mc:Choice>
              <mc:Fallback>
                <p:oleObj name="Equation" r:id="rId6" imgW="2209680" imgH="431640" progId="Equation.3">
                  <p:embed/>
                  <p:pic>
                    <p:nvPicPr>
                      <p:cNvPr id="0" name=""/>
                      <p:cNvPicPr>
                        <a:picLocks noChangeAspect="1" noChangeArrowheads="1"/>
                      </p:cNvPicPr>
                      <p:nvPr/>
                    </p:nvPicPr>
                    <p:blipFill>
                      <a:blip r:embed="rId7"/>
                      <a:srcRect/>
                      <a:stretch>
                        <a:fillRect/>
                      </a:stretch>
                    </p:blipFill>
                    <p:spPr bwMode="auto">
                      <a:xfrm>
                        <a:off x="5638800" y="2971800"/>
                        <a:ext cx="34290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94075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685800" y="304800"/>
            <a:ext cx="7924800" cy="6276975"/>
            <a:chOff x="-2" y="-2"/>
            <a:chExt cx="3761" cy="4164"/>
          </a:xfrm>
        </p:grpSpPr>
        <p:grpSp>
          <p:nvGrpSpPr>
            <p:cNvPr id="16387" name="Group 3"/>
            <p:cNvGrpSpPr>
              <a:grpSpLocks/>
            </p:cNvGrpSpPr>
            <p:nvPr/>
          </p:nvGrpSpPr>
          <p:grpSpPr bwMode="auto">
            <a:xfrm>
              <a:off x="0" y="0"/>
              <a:ext cx="3757" cy="4160"/>
              <a:chOff x="0" y="0"/>
              <a:chExt cx="3757" cy="4160"/>
            </a:xfrm>
          </p:grpSpPr>
          <p:grpSp>
            <p:nvGrpSpPr>
              <p:cNvPr id="16389" name="Group 4"/>
              <p:cNvGrpSpPr>
                <a:grpSpLocks/>
              </p:cNvGrpSpPr>
              <p:nvPr/>
            </p:nvGrpSpPr>
            <p:grpSpPr bwMode="auto">
              <a:xfrm>
                <a:off x="0" y="0"/>
                <a:ext cx="684" cy="596"/>
                <a:chOff x="0" y="0"/>
                <a:chExt cx="684" cy="596"/>
              </a:xfrm>
            </p:grpSpPr>
            <p:sp>
              <p:nvSpPr>
                <p:cNvPr id="16436" name="Rectangle 5"/>
                <p:cNvSpPr>
                  <a:spLocks noChangeArrowheads="1"/>
                </p:cNvSpPr>
                <p:nvPr/>
              </p:nvSpPr>
              <p:spPr bwMode="auto">
                <a:xfrm>
                  <a:off x="0" y="0"/>
                  <a:ext cx="68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6437" name="Group 6"/>
                <p:cNvGrpSpPr>
                  <a:grpSpLocks/>
                </p:cNvGrpSpPr>
                <p:nvPr/>
              </p:nvGrpSpPr>
              <p:grpSpPr bwMode="auto">
                <a:xfrm>
                  <a:off x="0" y="0"/>
                  <a:ext cx="684" cy="596"/>
                  <a:chOff x="0" y="0"/>
                  <a:chExt cx="684" cy="596"/>
                </a:xfrm>
              </p:grpSpPr>
              <p:sp>
                <p:nvSpPr>
                  <p:cNvPr id="16438" name="Rectangle 7"/>
                  <p:cNvSpPr>
                    <a:spLocks noChangeArrowheads="1"/>
                  </p:cNvSpPr>
                  <p:nvPr/>
                </p:nvSpPr>
                <p:spPr bwMode="auto">
                  <a:xfrm>
                    <a:off x="43" y="0"/>
                    <a:ext cx="598"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a:latin typeface="Times New Roman" panose="02020603050405020304" pitchFamily="18" charset="0"/>
                        <a:cs typeface="Times New Roman" panose="02020603050405020304" pitchFamily="18" charset="0"/>
                      </a:rPr>
                      <a:t>Attribute Level</a:t>
                    </a:r>
                    <a:endParaRPr lang="en-US" altLang="en-US" sz="18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1800" b="0">
                      <a:latin typeface="Times New Roman" panose="02020603050405020304" pitchFamily="18" charset="0"/>
                    </a:endParaRPr>
                  </a:p>
                </p:txBody>
              </p:sp>
              <p:sp>
                <p:nvSpPr>
                  <p:cNvPr id="16439" name="Rectangle 8"/>
                  <p:cNvSpPr>
                    <a:spLocks noChangeArrowheads="1"/>
                  </p:cNvSpPr>
                  <p:nvPr/>
                </p:nvSpPr>
                <p:spPr bwMode="auto">
                  <a:xfrm>
                    <a:off x="0" y="0"/>
                    <a:ext cx="684"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6390" name="Group 9"/>
              <p:cNvGrpSpPr>
                <a:grpSpLocks/>
              </p:cNvGrpSpPr>
              <p:nvPr/>
            </p:nvGrpSpPr>
            <p:grpSpPr bwMode="auto">
              <a:xfrm>
                <a:off x="684" y="0"/>
                <a:ext cx="1691" cy="596"/>
                <a:chOff x="684" y="0"/>
                <a:chExt cx="1691" cy="596"/>
              </a:xfrm>
            </p:grpSpPr>
            <p:sp>
              <p:nvSpPr>
                <p:cNvPr id="16432" name="Rectangle 10"/>
                <p:cNvSpPr>
                  <a:spLocks noChangeArrowheads="1"/>
                </p:cNvSpPr>
                <p:nvPr/>
              </p:nvSpPr>
              <p:spPr bwMode="auto">
                <a:xfrm>
                  <a:off x="684" y="0"/>
                  <a:ext cx="1691"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6433" name="Group 11"/>
                <p:cNvGrpSpPr>
                  <a:grpSpLocks/>
                </p:cNvGrpSpPr>
                <p:nvPr/>
              </p:nvGrpSpPr>
              <p:grpSpPr bwMode="auto">
                <a:xfrm>
                  <a:off x="684" y="0"/>
                  <a:ext cx="1691" cy="596"/>
                  <a:chOff x="684" y="0"/>
                  <a:chExt cx="1691" cy="596"/>
                </a:xfrm>
              </p:grpSpPr>
              <p:sp>
                <p:nvSpPr>
                  <p:cNvPr id="16434" name="Rectangle 12"/>
                  <p:cNvSpPr>
                    <a:spLocks noChangeArrowheads="1"/>
                  </p:cNvSpPr>
                  <p:nvPr/>
                </p:nvSpPr>
                <p:spPr bwMode="auto">
                  <a:xfrm>
                    <a:off x="727" y="0"/>
                    <a:ext cx="1605"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a:latin typeface="Times New Roman" panose="02020603050405020304" pitchFamily="18" charset="0"/>
                        <a:cs typeface="Times New Roman" panose="02020603050405020304" pitchFamily="18" charset="0"/>
                      </a:rPr>
                      <a:t>Transformation</a:t>
                    </a:r>
                    <a:endParaRPr lang="en-US" altLang="en-US" sz="18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1800" b="0">
                      <a:latin typeface="Times New Roman" panose="02020603050405020304" pitchFamily="18" charset="0"/>
                    </a:endParaRPr>
                  </a:p>
                </p:txBody>
              </p:sp>
              <p:sp>
                <p:nvSpPr>
                  <p:cNvPr id="16435" name="Rectangle 13"/>
                  <p:cNvSpPr>
                    <a:spLocks noChangeArrowheads="1"/>
                  </p:cNvSpPr>
                  <p:nvPr/>
                </p:nvSpPr>
                <p:spPr bwMode="auto">
                  <a:xfrm>
                    <a:off x="684" y="0"/>
                    <a:ext cx="1691"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6391" name="Group 14"/>
              <p:cNvGrpSpPr>
                <a:grpSpLocks/>
              </p:cNvGrpSpPr>
              <p:nvPr/>
            </p:nvGrpSpPr>
            <p:grpSpPr bwMode="auto">
              <a:xfrm>
                <a:off x="2375" y="0"/>
                <a:ext cx="1382" cy="596"/>
                <a:chOff x="2375" y="0"/>
                <a:chExt cx="1382" cy="596"/>
              </a:xfrm>
            </p:grpSpPr>
            <p:sp>
              <p:nvSpPr>
                <p:cNvPr id="16428" name="Rectangle 15"/>
                <p:cNvSpPr>
                  <a:spLocks noChangeArrowheads="1"/>
                </p:cNvSpPr>
                <p:nvPr/>
              </p:nvSpPr>
              <p:spPr bwMode="auto">
                <a:xfrm>
                  <a:off x="2375" y="0"/>
                  <a:ext cx="1382"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nvGrpSpPr>
                <p:cNvPr id="16429" name="Group 16"/>
                <p:cNvGrpSpPr>
                  <a:grpSpLocks/>
                </p:cNvGrpSpPr>
                <p:nvPr/>
              </p:nvGrpSpPr>
              <p:grpSpPr bwMode="auto">
                <a:xfrm>
                  <a:off x="2375" y="0"/>
                  <a:ext cx="1382" cy="596"/>
                  <a:chOff x="2375" y="0"/>
                  <a:chExt cx="1382" cy="596"/>
                </a:xfrm>
              </p:grpSpPr>
              <p:sp>
                <p:nvSpPr>
                  <p:cNvPr id="16430" name="Rectangle 17"/>
                  <p:cNvSpPr>
                    <a:spLocks noChangeArrowheads="1"/>
                  </p:cNvSpPr>
                  <p:nvPr/>
                </p:nvSpPr>
                <p:spPr bwMode="auto">
                  <a:xfrm>
                    <a:off x="2418" y="0"/>
                    <a:ext cx="1296"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a:latin typeface="Times New Roman" panose="02020603050405020304" pitchFamily="18" charset="0"/>
                        <a:cs typeface="Times New Roman" panose="02020603050405020304" pitchFamily="18" charset="0"/>
                      </a:rPr>
                      <a:t>Comments</a:t>
                    </a:r>
                    <a:endParaRPr lang="en-US" altLang="en-US" sz="1800" b="0">
                      <a:latin typeface="Times New Roman" panose="02020603050405020304" pitchFamily="18" charset="0"/>
                      <a:cs typeface="Times New Roman" panose="02020603050405020304" pitchFamily="18" charset="0"/>
                    </a:endParaRPr>
                  </a:p>
                  <a:p>
                    <a:pPr algn="ctr">
                      <a:spcBef>
                        <a:spcPct val="0"/>
                      </a:spcBef>
                      <a:spcAft>
                        <a:spcPct val="0"/>
                      </a:spcAft>
                      <a:buClrTx/>
                      <a:buSzTx/>
                      <a:buFontTx/>
                      <a:buNone/>
                    </a:pPr>
                    <a:endParaRPr lang="en-US" altLang="en-US" sz="1800" b="0">
                      <a:latin typeface="Times New Roman" panose="02020603050405020304" pitchFamily="18" charset="0"/>
                    </a:endParaRPr>
                  </a:p>
                </p:txBody>
              </p:sp>
              <p:sp>
                <p:nvSpPr>
                  <p:cNvPr id="16431" name="Rectangle 18"/>
                  <p:cNvSpPr>
                    <a:spLocks noChangeArrowheads="1"/>
                  </p:cNvSpPr>
                  <p:nvPr/>
                </p:nvSpPr>
                <p:spPr bwMode="auto">
                  <a:xfrm>
                    <a:off x="2375" y="0"/>
                    <a:ext cx="138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grpSp>
            <p:nvGrpSpPr>
              <p:cNvPr id="16392" name="Group 19"/>
              <p:cNvGrpSpPr>
                <a:grpSpLocks/>
              </p:cNvGrpSpPr>
              <p:nvPr/>
            </p:nvGrpSpPr>
            <p:grpSpPr bwMode="auto">
              <a:xfrm>
                <a:off x="0" y="596"/>
                <a:ext cx="684" cy="824"/>
                <a:chOff x="0" y="596"/>
                <a:chExt cx="684" cy="824"/>
              </a:xfrm>
            </p:grpSpPr>
            <p:sp>
              <p:nvSpPr>
                <p:cNvPr id="16426" name="Rectangle 20"/>
                <p:cNvSpPr>
                  <a:spLocks noChangeArrowheads="1"/>
                </p:cNvSpPr>
                <p:nvPr/>
              </p:nvSpPr>
              <p:spPr bwMode="auto">
                <a:xfrm>
                  <a:off x="43" y="596"/>
                  <a:ext cx="598"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Nominal</a:t>
                  </a: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6427" name="Rectangle 21"/>
                <p:cNvSpPr>
                  <a:spLocks noChangeArrowheads="1"/>
                </p:cNvSpPr>
                <p:nvPr/>
              </p:nvSpPr>
              <p:spPr bwMode="auto">
                <a:xfrm>
                  <a:off x="0" y="596"/>
                  <a:ext cx="684"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3" name="Group 22"/>
              <p:cNvGrpSpPr>
                <a:grpSpLocks/>
              </p:cNvGrpSpPr>
              <p:nvPr/>
            </p:nvGrpSpPr>
            <p:grpSpPr bwMode="auto">
              <a:xfrm>
                <a:off x="684" y="596"/>
                <a:ext cx="1691" cy="824"/>
                <a:chOff x="684" y="596"/>
                <a:chExt cx="1691" cy="824"/>
              </a:xfrm>
            </p:grpSpPr>
            <p:sp>
              <p:nvSpPr>
                <p:cNvPr id="16424" name="Rectangle 23"/>
                <p:cNvSpPr>
                  <a:spLocks noChangeArrowheads="1"/>
                </p:cNvSpPr>
                <p:nvPr/>
              </p:nvSpPr>
              <p:spPr bwMode="auto">
                <a:xfrm>
                  <a:off x="727" y="596"/>
                  <a:ext cx="1605"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ea typeface="MS Mincho" panose="02020609040205080304" pitchFamily="49" charset="-128"/>
                    </a:rPr>
                    <a:t>Any permutation of values</a:t>
                  </a:r>
                  <a:endParaRPr lang="en-US" altLang="en-US" sz="18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25" name="Rectangle 24"/>
                <p:cNvSpPr>
                  <a:spLocks noChangeArrowheads="1"/>
                </p:cNvSpPr>
                <p:nvPr/>
              </p:nvSpPr>
              <p:spPr bwMode="auto">
                <a:xfrm>
                  <a:off x="684" y="596"/>
                  <a:ext cx="1691"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4" name="Group 25"/>
              <p:cNvGrpSpPr>
                <a:grpSpLocks/>
              </p:cNvGrpSpPr>
              <p:nvPr/>
            </p:nvGrpSpPr>
            <p:grpSpPr bwMode="auto">
              <a:xfrm>
                <a:off x="2375" y="596"/>
                <a:ext cx="1382" cy="824"/>
                <a:chOff x="2375" y="596"/>
                <a:chExt cx="1382" cy="824"/>
              </a:xfrm>
            </p:grpSpPr>
            <p:sp>
              <p:nvSpPr>
                <p:cNvPr id="16422" name="Rectangle 26"/>
                <p:cNvSpPr>
                  <a:spLocks noChangeArrowheads="1"/>
                </p:cNvSpPr>
                <p:nvPr/>
              </p:nvSpPr>
              <p:spPr bwMode="auto">
                <a:xfrm>
                  <a:off x="2418" y="596"/>
                  <a:ext cx="1296"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If all employee ID numbers were reassigned, would it make any difference?</a:t>
                  </a:r>
                </a:p>
                <a:p>
                  <a:pPr>
                    <a:spcBef>
                      <a:spcPct val="0"/>
                    </a:spcBef>
                    <a:spcAft>
                      <a:spcPct val="0"/>
                    </a:spcAft>
                    <a:buClrTx/>
                    <a:buSzTx/>
                    <a:buFontTx/>
                    <a:buNone/>
                  </a:pPr>
                  <a:endParaRPr lang="en-US" altLang="en-US" sz="2400" b="0">
                    <a:latin typeface="Times New Roman" panose="02020603050405020304" pitchFamily="18" charset="0"/>
                  </a:endParaRPr>
                </a:p>
              </p:txBody>
            </p:sp>
            <p:sp>
              <p:nvSpPr>
                <p:cNvPr id="16423" name="Rectangle 27"/>
                <p:cNvSpPr>
                  <a:spLocks noChangeArrowheads="1"/>
                </p:cNvSpPr>
                <p:nvPr/>
              </p:nvSpPr>
              <p:spPr bwMode="auto">
                <a:xfrm>
                  <a:off x="2375" y="596"/>
                  <a:ext cx="1382"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5" name="Group 28"/>
              <p:cNvGrpSpPr>
                <a:grpSpLocks/>
              </p:cNvGrpSpPr>
              <p:nvPr/>
            </p:nvGrpSpPr>
            <p:grpSpPr bwMode="auto">
              <a:xfrm>
                <a:off x="0" y="1420"/>
                <a:ext cx="684" cy="1092"/>
                <a:chOff x="0" y="1420"/>
                <a:chExt cx="684" cy="1092"/>
              </a:xfrm>
            </p:grpSpPr>
            <p:sp>
              <p:nvSpPr>
                <p:cNvPr id="16420" name="Rectangle 29"/>
                <p:cNvSpPr>
                  <a:spLocks noChangeArrowheads="1"/>
                </p:cNvSpPr>
                <p:nvPr/>
              </p:nvSpPr>
              <p:spPr bwMode="auto">
                <a:xfrm>
                  <a:off x="43" y="1420"/>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Ordinal</a:t>
                  </a: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6421" name="Rectangle 30"/>
                <p:cNvSpPr>
                  <a:spLocks noChangeArrowheads="1"/>
                </p:cNvSpPr>
                <p:nvPr/>
              </p:nvSpPr>
              <p:spPr bwMode="auto">
                <a:xfrm>
                  <a:off x="0" y="1420"/>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6" name="Group 31"/>
              <p:cNvGrpSpPr>
                <a:grpSpLocks/>
              </p:cNvGrpSpPr>
              <p:nvPr/>
            </p:nvGrpSpPr>
            <p:grpSpPr bwMode="auto">
              <a:xfrm>
                <a:off x="684" y="1420"/>
                <a:ext cx="1691" cy="1092"/>
                <a:chOff x="684" y="1420"/>
                <a:chExt cx="1691" cy="1092"/>
              </a:xfrm>
            </p:grpSpPr>
            <p:sp>
              <p:nvSpPr>
                <p:cNvPr id="16418" name="Rectangle 32"/>
                <p:cNvSpPr>
                  <a:spLocks noChangeArrowheads="1"/>
                </p:cNvSpPr>
                <p:nvPr/>
              </p:nvSpPr>
              <p:spPr bwMode="auto">
                <a:xfrm>
                  <a:off x="727" y="1420"/>
                  <a:ext cx="1605"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ea typeface="MS Mincho" panose="02020609040205080304" pitchFamily="49" charset="-128"/>
                    </a:rPr>
                    <a:t>An order preserving change of values, i.e., </a:t>
                  </a:r>
                  <a:br>
                    <a:rPr lang="en-US" altLang="en-US" sz="1800" b="0">
                      <a:latin typeface="Times New Roman" panose="02020603050405020304" pitchFamily="18" charset="0"/>
                      <a:ea typeface="MS Mincho" panose="02020609040205080304" pitchFamily="49" charset="-128"/>
                    </a:rPr>
                  </a:br>
                  <a:r>
                    <a:rPr lang="en-US" altLang="en-US" sz="1800" b="0" i="1">
                      <a:latin typeface="Times New Roman" panose="02020603050405020304" pitchFamily="18" charset="0"/>
                      <a:ea typeface="MS Mincho" panose="02020609040205080304" pitchFamily="49" charset="-128"/>
                    </a:rPr>
                    <a:t>new_value = f(old_value) </a:t>
                  </a:r>
                  <a:br>
                    <a:rPr lang="en-US" altLang="en-US" sz="1800" b="0" i="1">
                      <a:latin typeface="Times New Roman" panose="02020603050405020304" pitchFamily="18" charset="0"/>
                      <a:ea typeface="MS Mincho" panose="02020609040205080304" pitchFamily="49" charset="-128"/>
                    </a:rPr>
                  </a:br>
                  <a:r>
                    <a:rPr lang="en-US" altLang="en-US" sz="1800" b="0">
                      <a:latin typeface="Times New Roman" panose="02020603050405020304" pitchFamily="18" charset="0"/>
                      <a:ea typeface="MS Mincho" panose="02020609040205080304" pitchFamily="49" charset="-128"/>
                    </a:rPr>
                    <a:t>where </a:t>
                  </a:r>
                  <a:r>
                    <a:rPr lang="en-US" altLang="en-US" sz="1800" b="0" i="1">
                      <a:latin typeface="Times New Roman" panose="02020603050405020304" pitchFamily="18" charset="0"/>
                      <a:ea typeface="MS Mincho" panose="02020609040205080304" pitchFamily="49" charset="-128"/>
                    </a:rPr>
                    <a:t>f</a:t>
                  </a:r>
                  <a:r>
                    <a:rPr lang="en-US" altLang="en-US" sz="1800" b="0">
                      <a:latin typeface="Times New Roman" panose="02020603050405020304" pitchFamily="18" charset="0"/>
                      <a:ea typeface="MS Mincho" panose="02020609040205080304" pitchFamily="49" charset="-128"/>
                    </a:rPr>
                    <a:t> is a monotonic function.</a:t>
                  </a:r>
                  <a:endParaRPr lang="en-US" altLang="en-US" sz="18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19" name="Rectangle 33"/>
                <p:cNvSpPr>
                  <a:spLocks noChangeArrowheads="1"/>
                </p:cNvSpPr>
                <p:nvPr/>
              </p:nvSpPr>
              <p:spPr bwMode="auto">
                <a:xfrm>
                  <a:off x="684" y="1420"/>
                  <a:ext cx="1691"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7" name="Group 34"/>
              <p:cNvGrpSpPr>
                <a:grpSpLocks/>
              </p:cNvGrpSpPr>
              <p:nvPr/>
            </p:nvGrpSpPr>
            <p:grpSpPr bwMode="auto">
              <a:xfrm>
                <a:off x="2375" y="1420"/>
                <a:ext cx="1382" cy="1092"/>
                <a:chOff x="2375" y="1420"/>
                <a:chExt cx="1382" cy="1092"/>
              </a:xfrm>
            </p:grpSpPr>
            <p:sp>
              <p:nvSpPr>
                <p:cNvPr id="16416" name="Rectangle 35"/>
                <p:cNvSpPr>
                  <a:spLocks noChangeArrowheads="1"/>
                </p:cNvSpPr>
                <p:nvPr/>
              </p:nvSpPr>
              <p:spPr bwMode="auto">
                <a:xfrm>
                  <a:off x="2418" y="1420"/>
                  <a:ext cx="1296"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An attribute encompassing the notion of good, better best can be represented equally well by the values {1, 2, 3} or by { 0.5, 1, 10}.</a:t>
                  </a: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17" name="Rectangle 36"/>
                <p:cNvSpPr>
                  <a:spLocks noChangeArrowheads="1"/>
                </p:cNvSpPr>
                <p:nvPr/>
              </p:nvSpPr>
              <p:spPr bwMode="auto">
                <a:xfrm>
                  <a:off x="2375" y="1420"/>
                  <a:ext cx="1382"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8" name="Group 37"/>
              <p:cNvGrpSpPr>
                <a:grpSpLocks/>
              </p:cNvGrpSpPr>
              <p:nvPr/>
            </p:nvGrpSpPr>
            <p:grpSpPr bwMode="auto">
              <a:xfrm>
                <a:off x="0" y="2512"/>
                <a:ext cx="684" cy="1092"/>
                <a:chOff x="0" y="2512"/>
                <a:chExt cx="684" cy="1092"/>
              </a:xfrm>
            </p:grpSpPr>
            <p:sp>
              <p:nvSpPr>
                <p:cNvPr id="16414" name="Rectangle 38"/>
                <p:cNvSpPr>
                  <a:spLocks noChangeArrowheads="1"/>
                </p:cNvSpPr>
                <p:nvPr/>
              </p:nvSpPr>
              <p:spPr bwMode="auto">
                <a:xfrm>
                  <a:off x="43" y="2512"/>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Interval</a:t>
                  </a: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6415" name="Rectangle 39"/>
                <p:cNvSpPr>
                  <a:spLocks noChangeArrowheads="1"/>
                </p:cNvSpPr>
                <p:nvPr/>
              </p:nvSpPr>
              <p:spPr bwMode="auto">
                <a:xfrm>
                  <a:off x="0" y="2512"/>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399" name="Group 40"/>
              <p:cNvGrpSpPr>
                <a:grpSpLocks/>
              </p:cNvGrpSpPr>
              <p:nvPr/>
            </p:nvGrpSpPr>
            <p:grpSpPr bwMode="auto">
              <a:xfrm>
                <a:off x="684" y="2512"/>
                <a:ext cx="1691" cy="1092"/>
                <a:chOff x="684" y="2512"/>
                <a:chExt cx="1691" cy="1092"/>
              </a:xfrm>
            </p:grpSpPr>
            <p:sp>
              <p:nvSpPr>
                <p:cNvPr id="16412" name="Rectangle 41"/>
                <p:cNvSpPr>
                  <a:spLocks noChangeArrowheads="1"/>
                </p:cNvSpPr>
                <p:nvPr/>
              </p:nvSpPr>
              <p:spPr bwMode="auto">
                <a:xfrm>
                  <a:off x="727" y="2512"/>
                  <a:ext cx="1605"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i="1">
                      <a:latin typeface="Times New Roman" panose="02020603050405020304" pitchFamily="18" charset="0"/>
                      <a:ea typeface="MS Mincho" panose="02020609040205080304" pitchFamily="49" charset="-128"/>
                    </a:rPr>
                    <a:t>new_value =a * old_value + b </a:t>
                  </a:r>
                  <a:r>
                    <a:rPr lang="en-US" altLang="en-US" sz="1800" b="0">
                      <a:latin typeface="Times New Roman" panose="02020603050405020304" pitchFamily="18" charset="0"/>
                      <a:cs typeface="Times New Roman" panose="02020603050405020304" pitchFamily="18" charset="0"/>
                    </a:rPr>
                    <a:t>where a and b are constants</a:t>
                  </a: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13" name="Rectangle 42"/>
                <p:cNvSpPr>
                  <a:spLocks noChangeArrowheads="1"/>
                </p:cNvSpPr>
                <p:nvPr/>
              </p:nvSpPr>
              <p:spPr bwMode="auto">
                <a:xfrm>
                  <a:off x="684" y="2512"/>
                  <a:ext cx="1691"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400" name="Group 43"/>
              <p:cNvGrpSpPr>
                <a:grpSpLocks/>
              </p:cNvGrpSpPr>
              <p:nvPr/>
            </p:nvGrpSpPr>
            <p:grpSpPr bwMode="auto">
              <a:xfrm>
                <a:off x="2375" y="2512"/>
                <a:ext cx="1382" cy="1092"/>
                <a:chOff x="2375" y="2512"/>
                <a:chExt cx="1382" cy="1092"/>
              </a:xfrm>
            </p:grpSpPr>
            <p:sp>
              <p:nvSpPr>
                <p:cNvPr id="16410" name="Rectangle 44"/>
                <p:cNvSpPr>
                  <a:spLocks noChangeArrowheads="1"/>
                </p:cNvSpPr>
                <p:nvPr/>
              </p:nvSpPr>
              <p:spPr bwMode="auto">
                <a:xfrm>
                  <a:off x="2418" y="2512"/>
                  <a:ext cx="1296"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Thus, the Fahrenheit and Celsius temperature scales differ in terms of where their zero value is and the size of a unit (degree).</a:t>
                  </a: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11" name="Rectangle 45"/>
                <p:cNvSpPr>
                  <a:spLocks noChangeArrowheads="1"/>
                </p:cNvSpPr>
                <p:nvPr/>
              </p:nvSpPr>
              <p:spPr bwMode="auto">
                <a:xfrm>
                  <a:off x="2375" y="2512"/>
                  <a:ext cx="1382"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401" name="Group 46"/>
              <p:cNvGrpSpPr>
                <a:grpSpLocks/>
              </p:cNvGrpSpPr>
              <p:nvPr/>
            </p:nvGrpSpPr>
            <p:grpSpPr bwMode="auto">
              <a:xfrm>
                <a:off x="0" y="3604"/>
                <a:ext cx="684" cy="556"/>
                <a:chOff x="0" y="3604"/>
                <a:chExt cx="684" cy="556"/>
              </a:xfrm>
            </p:grpSpPr>
            <p:sp>
              <p:nvSpPr>
                <p:cNvPr id="16408" name="Rectangle 47"/>
                <p:cNvSpPr>
                  <a:spLocks noChangeArrowheads="1"/>
                </p:cNvSpPr>
                <p:nvPr/>
              </p:nvSpPr>
              <p:spPr bwMode="auto">
                <a:xfrm>
                  <a:off x="43" y="3604"/>
                  <a:ext cx="598"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Ratio</a:t>
                  </a:r>
                </a:p>
                <a:p>
                  <a:pPr algn="ctr">
                    <a:spcBef>
                      <a:spcPct val="0"/>
                    </a:spcBef>
                    <a:spcAft>
                      <a:spcPct val="0"/>
                    </a:spcAft>
                    <a:buClrTx/>
                    <a:buSzTx/>
                    <a:buFontTx/>
                    <a:buNone/>
                  </a:pPr>
                  <a:endParaRPr lang="en-US" altLang="en-US" sz="2400" b="0">
                    <a:latin typeface="Times New Roman" panose="02020603050405020304" pitchFamily="18" charset="0"/>
                  </a:endParaRPr>
                </a:p>
              </p:txBody>
            </p:sp>
            <p:sp>
              <p:nvSpPr>
                <p:cNvPr id="16409" name="Rectangle 48"/>
                <p:cNvSpPr>
                  <a:spLocks noChangeArrowheads="1"/>
                </p:cNvSpPr>
                <p:nvPr/>
              </p:nvSpPr>
              <p:spPr bwMode="auto">
                <a:xfrm>
                  <a:off x="0" y="3604"/>
                  <a:ext cx="684"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402" name="Group 49"/>
              <p:cNvGrpSpPr>
                <a:grpSpLocks/>
              </p:cNvGrpSpPr>
              <p:nvPr/>
            </p:nvGrpSpPr>
            <p:grpSpPr bwMode="auto">
              <a:xfrm>
                <a:off x="684" y="3604"/>
                <a:ext cx="1691" cy="556"/>
                <a:chOff x="684" y="3604"/>
                <a:chExt cx="1691" cy="556"/>
              </a:xfrm>
            </p:grpSpPr>
            <p:sp>
              <p:nvSpPr>
                <p:cNvPr id="16406" name="Rectangle 50"/>
                <p:cNvSpPr>
                  <a:spLocks noChangeArrowheads="1"/>
                </p:cNvSpPr>
                <p:nvPr/>
              </p:nvSpPr>
              <p:spPr bwMode="auto">
                <a:xfrm>
                  <a:off x="727" y="3604"/>
                  <a:ext cx="160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i="1">
                      <a:latin typeface="Times New Roman" panose="02020603050405020304" pitchFamily="18" charset="0"/>
                      <a:ea typeface="MS Mincho" panose="02020609040205080304" pitchFamily="49" charset="-128"/>
                    </a:rPr>
                    <a:t>new_value = a * old_value</a:t>
                  </a:r>
                  <a:endParaRPr lang="en-US" altLang="en-US" sz="1800" b="0">
                    <a:latin typeface="Times New Roman" panose="02020603050405020304" pitchFamily="18" charset="0"/>
                    <a:cs typeface="Times New Roman" panose="02020603050405020304" pitchFamily="18" charset="0"/>
                  </a:endParaRP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07" name="Rectangle 51"/>
                <p:cNvSpPr>
                  <a:spLocks noChangeArrowheads="1"/>
                </p:cNvSpPr>
                <p:nvPr/>
              </p:nvSpPr>
              <p:spPr bwMode="auto">
                <a:xfrm>
                  <a:off x="684" y="3604"/>
                  <a:ext cx="169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16403" name="Group 52"/>
              <p:cNvGrpSpPr>
                <a:grpSpLocks/>
              </p:cNvGrpSpPr>
              <p:nvPr/>
            </p:nvGrpSpPr>
            <p:grpSpPr bwMode="auto">
              <a:xfrm>
                <a:off x="2375" y="3604"/>
                <a:ext cx="1382" cy="556"/>
                <a:chOff x="2375" y="3604"/>
                <a:chExt cx="1382" cy="556"/>
              </a:xfrm>
            </p:grpSpPr>
            <p:sp>
              <p:nvSpPr>
                <p:cNvPr id="16404" name="Rectangle 53"/>
                <p:cNvSpPr>
                  <a:spLocks noChangeArrowheads="1"/>
                </p:cNvSpPr>
                <p:nvPr/>
              </p:nvSpPr>
              <p:spPr bwMode="auto">
                <a:xfrm>
                  <a:off x="2418" y="3604"/>
                  <a:ext cx="129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hangingPunct="1">
                    <a:spcBef>
                      <a:spcPct val="0"/>
                    </a:spcBef>
                    <a:spcAft>
                      <a:spcPct val="0"/>
                    </a:spcAft>
                    <a:buClrTx/>
                    <a:buSzTx/>
                    <a:buFontTx/>
                    <a:buNone/>
                  </a:pPr>
                  <a:r>
                    <a:rPr lang="en-US" altLang="en-US" sz="1800" b="0">
                      <a:latin typeface="Times New Roman" panose="02020603050405020304" pitchFamily="18" charset="0"/>
                      <a:cs typeface="Times New Roman" panose="02020603050405020304" pitchFamily="18" charset="0"/>
                    </a:rPr>
                    <a:t>Length can be measured in meters or feet.</a:t>
                  </a:r>
                </a:p>
                <a:p>
                  <a:pPr>
                    <a:spcBef>
                      <a:spcPct val="0"/>
                    </a:spcBef>
                    <a:spcAft>
                      <a:spcPct val="0"/>
                    </a:spcAft>
                    <a:buClrTx/>
                    <a:buSzTx/>
                    <a:buFontTx/>
                    <a:buNone/>
                  </a:pPr>
                  <a:endParaRPr lang="en-US" altLang="en-US" sz="1800" b="0">
                    <a:latin typeface="Times New Roman" panose="02020603050405020304" pitchFamily="18" charset="0"/>
                  </a:endParaRPr>
                </a:p>
              </p:txBody>
            </p:sp>
            <p:sp>
              <p:nvSpPr>
                <p:cNvPr id="16405" name="Rectangle 54"/>
                <p:cNvSpPr>
                  <a:spLocks noChangeArrowheads="1"/>
                </p:cNvSpPr>
                <p:nvPr/>
              </p:nvSpPr>
              <p:spPr bwMode="auto">
                <a:xfrm>
                  <a:off x="2375" y="3604"/>
                  <a:ext cx="1382"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sp>
          <p:nvSpPr>
            <p:cNvPr id="16388" name="Rectangle 55"/>
            <p:cNvSpPr>
              <a:spLocks noChangeArrowheads="1"/>
            </p:cNvSpPr>
            <p:nvPr/>
          </p:nvSpPr>
          <p:spPr bwMode="auto">
            <a:xfrm>
              <a:off x="-2" y="-2"/>
              <a:ext cx="3761" cy="416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mtClean="0"/>
              <a:t>Mahalanobis Distance</a:t>
            </a:r>
          </a:p>
        </p:txBody>
      </p:sp>
      <p:grpSp>
        <p:nvGrpSpPr>
          <p:cNvPr id="94211" name="Group 3"/>
          <p:cNvGrpSpPr>
            <a:grpSpLocks/>
          </p:cNvGrpSpPr>
          <p:nvPr/>
        </p:nvGrpSpPr>
        <p:grpSpPr bwMode="auto">
          <a:xfrm>
            <a:off x="228600" y="1219200"/>
            <a:ext cx="6477000" cy="4857750"/>
            <a:chOff x="144" y="768"/>
            <a:chExt cx="4080" cy="3060"/>
          </a:xfrm>
        </p:grpSpPr>
        <p:pic>
          <p:nvPicPr>
            <p:cNvPr id="94218" name="Picture 4"/>
            <p:cNvPicPr>
              <a:picLocks noChangeAspect="1" noChangeArrowheads="1"/>
            </p:cNvPicPr>
            <p:nvPr/>
          </p:nvPicPr>
          <p:blipFill>
            <a:blip r:embed="rId3">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9" name="Line 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0" name="Line 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4212" name="Text Box 7"/>
          <p:cNvSpPr txBox="1">
            <a:spLocks noChangeArrowheads="1"/>
          </p:cNvSpPr>
          <p:nvPr/>
        </p:nvSpPr>
        <p:spPr bwMode="auto">
          <a:xfrm>
            <a:off x="6629400" y="12954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Covariance Matrix:</a:t>
            </a:r>
          </a:p>
        </p:txBody>
      </p:sp>
      <p:graphicFrame>
        <p:nvGraphicFramePr>
          <p:cNvPr id="94213" name="Object 8"/>
          <p:cNvGraphicFramePr>
            <a:graphicFrameLocks noGrp="1" noChangeAspect="1"/>
          </p:cNvGraphicFramePr>
          <p:nvPr>
            <p:ph sz="half" idx="4294967295"/>
            <p:extLst>
              <p:ext uri="{D42A27DB-BD31-4B8C-83A1-F6EECF244321}">
                <p14:modId xmlns:p14="http://schemas.microsoft.com/office/powerpoint/2010/main" val="1771535727"/>
              </p:ext>
            </p:extLst>
          </p:nvPr>
        </p:nvGraphicFramePr>
        <p:xfrm>
          <a:off x="6934200" y="1758950"/>
          <a:ext cx="2057400" cy="987425"/>
        </p:xfrm>
        <a:graphic>
          <a:graphicData uri="http://schemas.openxmlformats.org/presentationml/2006/ole">
            <mc:AlternateContent xmlns:mc="http://schemas.openxmlformats.org/markup-compatibility/2006">
              <mc:Choice xmlns:v="urn:schemas-microsoft-com:vml" Requires="v">
                <p:oleObj spid="_x0000_s112678" name="Equation" r:id="rId4" imgW="952200" imgH="457200" progId="Equation.3">
                  <p:embed/>
                </p:oleObj>
              </mc:Choice>
              <mc:Fallback>
                <p:oleObj name="Equation" r:id="rId4" imgW="952200" imgH="457200" progId="Equation.3">
                  <p:embed/>
                  <p:pic>
                    <p:nvPicPr>
                      <p:cNvPr id="0" name=""/>
                      <p:cNvPicPr>
                        <a:picLocks noChangeAspect="1" noChangeArrowheads="1"/>
                      </p:cNvPicPr>
                      <p:nvPr/>
                    </p:nvPicPr>
                    <p:blipFill>
                      <a:blip r:embed="rId5"/>
                      <a:srcRect/>
                      <a:stretch>
                        <a:fillRect/>
                      </a:stretch>
                    </p:blipFill>
                    <p:spPr bwMode="auto">
                      <a:xfrm>
                        <a:off x="6934200" y="1758950"/>
                        <a:ext cx="2057400"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14" name="Text Box 9"/>
          <p:cNvSpPr txBox="1">
            <a:spLocks noChangeArrowheads="1"/>
          </p:cNvSpPr>
          <p:nvPr/>
        </p:nvSpPr>
        <p:spPr bwMode="auto">
          <a:xfrm>
            <a:off x="1447800" y="33528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B</a:t>
            </a:r>
          </a:p>
        </p:txBody>
      </p:sp>
      <p:sp>
        <p:nvSpPr>
          <p:cNvPr id="94215" name="Text Box 10"/>
          <p:cNvSpPr txBox="1">
            <a:spLocks noChangeArrowheads="1"/>
          </p:cNvSpPr>
          <p:nvPr/>
        </p:nvSpPr>
        <p:spPr bwMode="auto">
          <a:xfrm>
            <a:off x="2438400" y="4052888"/>
            <a:ext cx="38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A</a:t>
            </a:r>
          </a:p>
        </p:txBody>
      </p:sp>
      <p:sp>
        <p:nvSpPr>
          <p:cNvPr id="94216" name="Text Box 11"/>
          <p:cNvSpPr txBox="1">
            <a:spLocks noChangeArrowheads="1"/>
          </p:cNvSpPr>
          <p:nvPr/>
        </p:nvSpPr>
        <p:spPr bwMode="auto">
          <a:xfrm>
            <a:off x="4343400" y="2590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smtClean="0"/>
              <a:t>P</a:t>
            </a:r>
            <a:endParaRPr lang="en-US" altLang="en-US" sz="1800" dirty="0"/>
          </a:p>
        </p:txBody>
      </p:sp>
      <p:sp>
        <p:nvSpPr>
          <p:cNvPr id="94217" name="Text Box 12"/>
          <p:cNvSpPr txBox="1">
            <a:spLocks noChangeArrowheads="1"/>
          </p:cNvSpPr>
          <p:nvPr/>
        </p:nvSpPr>
        <p:spPr bwMode="auto">
          <a:xfrm>
            <a:off x="6934200" y="3284538"/>
            <a:ext cx="1981200"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a:t>A: (0.5, 0.5)</a:t>
            </a:r>
          </a:p>
          <a:p>
            <a:pPr>
              <a:spcBef>
                <a:spcPct val="50000"/>
              </a:spcBef>
              <a:spcAft>
                <a:spcPct val="0"/>
              </a:spcAft>
              <a:buClrTx/>
              <a:buSzTx/>
              <a:buFontTx/>
              <a:buNone/>
            </a:pPr>
            <a:r>
              <a:rPr lang="en-US" altLang="en-US" sz="1800" dirty="0"/>
              <a:t>B: (0, 1)</a:t>
            </a:r>
          </a:p>
          <a:p>
            <a:pPr>
              <a:spcBef>
                <a:spcPct val="50000"/>
              </a:spcBef>
              <a:spcAft>
                <a:spcPct val="0"/>
              </a:spcAft>
              <a:buClrTx/>
              <a:buSzTx/>
              <a:buFontTx/>
              <a:buNone/>
            </a:pPr>
            <a:r>
              <a:rPr lang="en-US" altLang="en-US" sz="1800" dirty="0" smtClean="0"/>
              <a:t>P: </a:t>
            </a:r>
            <a:r>
              <a:rPr lang="en-US" altLang="en-US" sz="1800" dirty="0"/>
              <a:t>(1.5, 1.5)</a:t>
            </a:r>
          </a:p>
          <a:p>
            <a:pPr>
              <a:spcBef>
                <a:spcPct val="50000"/>
              </a:spcBef>
              <a:spcAft>
                <a:spcPct val="0"/>
              </a:spcAft>
              <a:buClrTx/>
              <a:buSzTx/>
              <a:buFontTx/>
              <a:buNone/>
            </a:pPr>
            <a:endParaRPr lang="en-US" altLang="en-US" sz="1800" dirty="0"/>
          </a:p>
          <a:p>
            <a:pPr>
              <a:spcBef>
                <a:spcPct val="50000"/>
              </a:spcBef>
              <a:spcAft>
                <a:spcPct val="0"/>
              </a:spcAft>
              <a:buClrTx/>
              <a:buSzTx/>
              <a:buFontTx/>
              <a:buNone/>
            </a:pPr>
            <a:r>
              <a:rPr lang="en-US" altLang="en-US" sz="1800" dirty="0"/>
              <a:t>Mahal(</a:t>
            </a:r>
            <a:r>
              <a:rPr lang="en-US" altLang="en-US" sz="1800" dirty="0" err="1"/>
              <a:t>A,B</a:t>
            </a:r>
            <a:r>
              <a:rPr lang="en-US" altLang="en-US" sz="1800" dirty="0"/>
              <a:t>) = 5</a:t>
            </a:r>
          </a:p>
          <a:p>
            <a:pPr>
              <a:spcBef>
                <a:spcPct val="50000"/>
              </a:spcBef>
              <a:spcAft>
                <a:spcPct val="0"/>
              </a:spcAft>
              <a:buClrTx/>
              <a:buSzTx/>
              <a:buFontTx/>
              <a:buNone/>
            </a:pPr>
            <a:r>
              <a:rPr lang="en-US" altLang="en-US" sz="1800" dirty="0" smtClean="0"/>
              <a:t>Mahal(</a:t>
            </a:r>
            <a:r>
              <a:rPr lang="en-US" altLang="en-US" sz="1800" dirty="0" err="1" smtClean="0"/>
              <a:t>A,P</a:t>
            </a:r>
            <a:r>
              <a:rPr lang="en-US" altLang="en-US" sz="1800" dirty="0" smtClean="0"/>
              <a:t>) </a:t>
            </a:r>
            <a:r>
              <a:rPr lang="en-US" altLang="en-US" sz="1800" dirty="0"/>
              <a:t>= 4 </a:t>
            </a:r>
          </a:p>
        </p:txBody>
      </p:sp>
    </p:spTree>
    <p:extLst>
      <p:ext uri="{BB962C8B-B14F-4D97-AF65-F5344CB8AC3E}">
        <p14:creationId xmlns:p14="http://schemas.microsoft.com/office/powerpoint/2010/main" val="37297632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381000" y="152400"/>
            <a:ext cx="8280400" cy="552450"/>
          </a:xfrm>
        </p:spPr>
        <p:txBody>
          <a:bodyPr/>
          <a:lstStyle/>
          <a:p>
            <a:r>
              <a:rPr lang="en-US" altLang="en-US" smtClean="0"/>
              <a:t>Common Properties of a Distance</a:t>
            </a:r>
          </a:p>
        </p:txBody>
      </p:sp>
      <p:sp>
        <p:nvSpPr>
          <p:cNvPr id="95235" name="Rectangle 3"/>
          <p:cNvSpPr>
            <a:spLocks noGrp="1" noChangeArrowheads="1"/>
          </p:cNvSpPr>
          <p:nvPr>
            <p:ph type="body" idx="1"/>
          </p:nvPr>
        </p:nvSpPr>
        <p:spPr>
          <a:xfrm>
            <a:off x="639763" y="1143000"/>
            <a:ext cx="8001000" cy="5106988"/>
          </a:xfrm>
        </p:spPr>
        <p:txBody>
          <a:bodyPr/>
          <a:lstStyle/>
          <a:p>
            <a:pPr marL="533400" indent="-533400">
              <a:lnSpc>
                <a:spcPct val="90000"/>
              </a:lnSpc>
              <a:spcBef>
                <a:spcPct val="20000"/>
              </a:spcBef>
            </a:pPr>
            <a:r>
              <a:rPr lang="en-US" altLang="en-US" sz="2400" dirty="0" smtClean="0"/>
              <a:t>Distances, such as the Euclidean distance, have some well known properties. </a:t>
            </a:r>
            <a:r>
              <a:rPr lang="en-US" altLang="en-US" sz="2400" dirty="0" err="1" smtClean="0"/>
              <a:t>Positivity,Symmetry</a:t>
            </a:r>
            <a:r>
              <a:rPr lang="en-US" altLang="en-US" sz="2400" dirty="0" smtClean="0"/>
              <a:t> and triangular inequality.</a:t>
            </a:r>
          </a:p>
          <a:p>
            <a:pPr marL="533400" indent="-533400">
              <a:lnSpc>
                <a:spcPct val="90000"/>
              </a:lnSpc>
              <a:spcBef>
                <a:spcPct val="20000"/>
              </a:spcBef>
            </a:pPr>
            <a:endParaRPr lang="en-US" altLang="en-US" sz="1200" dirty="0" smtClean="0"/>
          </a:p>
          <a:p>
            <a:pPr marL="990600" lvl="1" indent="-533400">
              <a:lnSpc>
                <a:spcPct val="90000"/>
              </a:lnSpc>
              <a:spcBef>
                <a:spcPct val="20000"/>
              </a:spcBef>
              <a:buFont typeface="Arial" panose="020B0604020202020204" pitchFamily="34" charset="0"/>
              <a:buAutoNum type="arabicPeriod"/>
            </a:pPr>
            <a:r>
              <a:rPr lang="en-US" altLang="en-US" sz="1800" i="1" dirty="0" smtClean="0"/>
              <a:t>d(p, q) </a:t>
            </a:r>
            <a:r>
              <a:rPr lang="en-US" altLang="en-US" sz="1800" i="1" dirty="0" smtClean="0">
                <a:sym typeface="Symbol" panose="05050102010706020507" pitchFamily="18" charset="2"/>
              </a:rPr>
              <a:t></a:t>
            </a:r>
            <a:r>
              <a:rPr lang="en-US" altLang="en-US" sz="1800" i="1" dirty="0" smtClean="0"/>
              <a:t> 0</a:t>
            </a:r>
            <a:r>
              <a:rPr lang="en-US" altLang="en-US" sz="1800" dirty="0" smtClean="0"/>
              <a:t>   for all </a:t>
            </a:r>
            <a:r>
              <a:rPr lang="en-US" altLang="en-US" sz="1800" i="1" dirty="0" smtClean="0"/>
              <a:t>p</a:t>
            </a:r>
            <a:r>
              <a:rPr lang="en-US" altLang="en-US" sz="1800" dirty="0" smtClean="0"/>
              <a:t> and </a:t>
            </a:r>
            <a:r>
              <a:rPr lang="en-US" altLang="en-US" sz="1800" i="1" dirty="0" smtClean="0"/>
              <a:t>q</a:t>
            </a:r>
            <a:r>
              <a:rPr lang="en-US" altLang="en-US" sz="1800" dirty="0" smtClean="0"/>
              <a:t> and </a:t>
            </a:r>
            <a:r>
              <a:rPr lang="en-US" altLang="en-US" sz="1800" i="1" dirty="0" smtClean="0"/>
              <a:t>d(p, q) = 0</a:t>
            </a:r>
            <a:r>
              <a:rPr lang="en-US" altLang="en-US" sz="1800" dirty="0" smtClean="0"/>
              <a:t> only if </a:t>
            </a:r>
            <a:br>
              <a:rPr lang="en-US" altLang="en-US" sz="1800" dirty="0" smtClean="0"/>
            </a:br>
            <a:r>
              <a:rPr lang="en-US" altLang="en-US" sz="1800" i="1" dirty="0" smtClean="0"/>
              <a:t>p</a:t>
            </a:r>
            <a:r>
              <a:rPr lang="en-US" altLang="en-US" sz="1800" dirty="0" smtClean="0"/>
              <a:t> </a:t>
            </a:r>
            <a:r>
              <a:rPr lang="en-US" altLang="en-US" sz="1800" i="1" dirty="0" smtClean="0"/>
              <a:t>= q</a:t>
            </a:r>
            <a:r>
              <a:rPr lang="en-US" altLang="en-US" sz="1800" dirty="0" smtClean="0"/>
              <a:t>. (</a:t>
            </a:r>
            <a:r>
              <a:rPr lang="en-US" altLang="en-US" dirty="0">
                <a:solidFill>
                  <a:srgbClr val="FF0000"/>
                </a:solidFill>
              </a:rPr>
              <a:t>Positive</a:t>
            </a:r>
            <a:r>
              <a:rPr lang="en-US" altLang="en-US" sz="1800" dirty="0" smtClean="0"/>
              <a:t> definiteness)</a:t>
            </a:r>
          </a:p>
          <a:p>
            <a:pPr marL="990600" lvl="1" indent="-533400">
              <a:lnSpc>
                <a:spcPct val="90000"/>
              </a:lnSpc>
              <a:spcBef>
                <a:spcPct val="20000"/>
              </a:spcBef>
              <a:buFont typeface="Arial" panose="020B0604020202020204" pitchFamily="34" charset="0"/>
              <a:buAutoNum type="arabicPeriod"/>
            </a:pPr>
            <a:r>
              <a:rPr lang="en-US" altLang="en-US" sz="1800" i="1" dirty="0" smtClean="0"/>
              <a:t>d(p, q) = d(q, p)</a:t>
            </a:r>
            <a:r>
              <a:rPr lang="en-US" altLang="en-US" sz="1800" dirty="0" smtClean="0"/>
              <a:t>   for all </a:t>
            </a:r>
            <a:r>
              <a:rPr lang="en-US" altLang="en-US" sz="1800" i="1" dirty="0" smtClean="0"/>
              <a:t>p</a:t>
            </a:r>
            <a:r>
              <a:rPr lang="en-US" altLang="en-US" sz="1800" dirty="0" smtClean="0"/>
              <a:t> and </a:t>
            </a:r>
            <a:r>
              <a:rPr lang="en-US" altLang="en-US" sz="1800" i="1" dirty="0" smtClean="0"/>
              <a:t>q</a:t>
            </a:r>
            <a:r>
              <a:rPr lang="en-US" altLang="en-US" sz="1800" dirty="0" smtClean="0"/>
              <a:t>. (</a:t>
            </a:r>
            <a:r>
              <a:rPr lang="en-US" altLang="en-US" dirty="0">
                <a:solidFill>
                  <a:srgbClr val="FF0000"/>
                </a:solidFill>
              </a:rPr>
              <a:t>Symmetry</a:t>
            </a:r>
            <a:r>
              <a:rPr lang="en-US" altLang="en-US" sz="1800" dirty="0" smtClean="0"/>
              <a:t>)</a:t>
            </a:r>
          </a:p>
          <a:p>
            <a:pPr marL="990600" lvl="1" indent="-533400">
              <a:lnSpc>
                <a:spcPct val="90000"/>
              </a:lnSpc>
              <a:spcBef>
                <a:spcPct val="20000"/>
              </a:spcBef>
              <a:buFont typeface="Arial" panose="020B0604020202020204" pitchFamily="34" charset="0"/>
              <a:buAutoNum type="arabicPeriod"/>
            </a:pPr>
            <a:r>
              <a:rPr lang="en-US" altLang="en-US" sz="1800" dirty="0" smtClean="0"/>
              <a:t>d</a:t>
            </a:r>
            <a:r>
              <a:rPr lang="en-US" altLang="en-US" sz="1800" i="1" dirty="0" smtClean="0"/>
              <a:t>(p, r) </a:t>
            </a:r>
            <a:r>
              <a:rPr lang="en-US" altLang="en-US" sz="1800" i="1" dirty="0" smtClean="0">
                <a:sym typeface="Symbol" panose="05050102010706020507" pitchFamily="18" charset="2"/>
              </a:rPr>
              <a:t></a:t>
            </a:r>
            <a:r>
              <a:rPr lang="en-US" altLang="en-US" sz="1800" i="1" dirty="0" smtClean="0"/>
              <a:t> d(p, q) + d(q, r)</a:t>
            </a:r>
            <a:r>
              <a:rPr lang="en-US" altLang="en-US" sz="1800" dirty="0" smtClean="0"/>
              <a:t>   for all points </a:t>
            </a:r>
            <a:r>
              <a:rPr lang="en-US" altLang="en-US" sz="1800" i="1" dirty="0" smtClean="0"/>
              <a:t>p</a:t>
            </a:r>
            <a:r>
              <a:rPr lang="en-US" altLang="en-US" sz="1800" dirty="0" smtClean="0"/>
              <a:t>, </a:t>
            </a:r>
            <a:r>
              <a:rPr lang="en-US" altLang="en-US" sz="1800" i="1" dirty="0" smtClean="0"/>
              <a:t>q</a:t>
            </a:r>
            <a:r>
              <a:rPr lang="en-US" altLang="en-US" sz="1800" dirty="0" smtClean="0"/>
              <a:t>, and </a:t>
            </a:r>
            <a:r>
              <a:rPr lang="en-US" altLang="en-US" sz="1800" i="1" dirty="0" smtClean="0"/>
              <a:t>r</a:t>
            </a:r>
            <a:r>
              <a:rPr lang="en-US" altLang="en-US" sz="1800" dirty="0" smtClean="0"/>
              <a:t>.  </a:t>
            </a:r>
            <a:br>
              <a:rPr lang="en-US" altLang="en-US" sz="1800" dirty="0" smtClean="0"/>
            </a:br>
            <a:r>
              <a:rPr lang="en-US" altLang="en-US" sz="1800" dirty="0" smtClean="0"/>
              <a:t>(</a:t>
            </a:r>
            <a:r>
              <a:rPr lang="en-US" altLang="en-US" dirty="0">
                <a:solidFill>
                  <a:srgbClr val="FF0000"/>
                </a:solidFill>
              </a:rPr>
              <a:t>Triangle</a:t>
            </a:r>
            <a:r>
              <a:rPr lang="en-US" altLang="en-US" sz="1800" dirty="0" smtClean="0"/>
              <a:t> Inequality)</a:t>
            </a:r>
          </a:p>
          <a:p>
            <a:pPr marL="533400" indent="-533400">
              <a:lnSpc>
                <a:spcPct val="90000"/>
              </a:lnSpc>
              <a:spcBef>
                <a:spcPct val="20000"/>
              </a:spcBef>
              <a:buFont typeface="Monotype Sorts" pitchFamily="2" charset="2"/>
              <a:buNone/>
            </a:pPr>
            <a:r>
              <a:rPr lang="en-US" altLang="en-US" sz="2000" dirty="0" smtClean="0"/>
              <a:t>	where </a:t>
            </a:r>
            <a:r>
              <a:rPr lang="en-US" altLang="en-US" sz="2000" i="1" dirty="0" smtClean="0"/>
              <a:t>d(p, q)</a:t>
            </a:r>
            <a:r>
              <a:rPr lang="en-US" altLang="en-US" sz="2000" dirty="0" smtClean="0"/>
              <a:t> is the distance (dissimilarity) between points (data objects), </a:t>
            </a:r>
            <a:r>
              <a:rPr lang="en-US" altLang="en-US" sz="2000" i="1" dirty="0" smtClean="0"/>
              <a:t>p</a:t>
            </a:r>
            <a:r>
              <a:rPr lang="en-US" altLang="en-US" sz="2000" dirty="0" smtClean="0"/>
              <a:t> and </a:t>
            </a:r>
            <a:r>
              <a:rPr lang="en-US" altLang="en-US" sz="2000" i="1" dirty="0" smtClean="0"/>
              <a:t>q</a:t>
            </a:r>
            <a:r>
              <a:rPr lang="en-US" altLang="en-US" sz="2000" dirty="0" smtClean="0"/>
              <a:t>.</a:t>
            </a:r>
          </a:p>
          <a:p>
            <a:pPr marL="533400" indent="-533400">
              <a:lnSpc>
                <a:spcPct val="90000"/>
              </a:lnSpc>
              <a:spcBef>
                <a:spcPct val="20000"/>
              </a:spcBef>
              <a:buFont typeface="Monotype Sorts" pitchFamily="2" charset="2"/>
              <a:buNone/>
            </a:pPr>
            <a:endParaRPr lang="en-US" altLang="en-US" sz="1200" dirty="0" smtClean="0"/>
          </a:p>
          <a:p>
            <a:pPr marL="533400" indent="-533400">
              <a:lnSpc>
                <a:spcPct val="90000"/>
              </a:lnSpc>
              <a:spcBef>
                <a:spcPct val="20000"/>
              </a:spcBef>
            </a:pPr>
            <a:r>
              <a:rPr lang="en-US" altLang="en-US" sz="2400" dirty="0" smtClean="0"/>
              <a:t>A distance that satisfies </a:t>
            </a:r>
            <a:r>
              <a:rPr lang="en-US" altLang="en-US" sz="2400" dirty="0"/>
              <a:t>these </a:t>
            </a:r>
            <a:r>
              <a:rPr lang="en-US" altLang="en-US" sz="2400" dirty="0" smtClean="0"/>
              <a:t>( Positivity, Symmetry </a:t>
            </a:r>
            <a:r>
              <a:rPr lang="en-US" altLang="en-US" sz="2400" dirty="0"/>
              <a:t>and triangular </a:t>
            </a:r>
            <a:r>
              <a:rPr lang="en-US" altLang="en-US" sz="2400" dirty="0" smtClean="0"/>
              <a:t>inequality) properties is a </a:t>
            </a:r>
            <a:r>
              <a:rPr lang="en-US" altLang="en-US" sz="2400" dirty="0" smtClean="0">
                <a:solidFill>
                  <a:srgbClr val="FF0000"/>
                </a:solidFill>
              </a:rPr>
              <a:t>metrics.</a:t>
            </a:r>
          </a:p>
          <a:p>
            <a:pPr marL="533400" indent="-533400">
              <a:lnSpc>
                <a:spcPct val="90000"/>
              </a:lnSpc>
              <a:spcBef>
                <a:spcPct val="20000"/>
              </a:spcBef>
            </a:pPr>
            <a:r>
              <a:rPr lang="en-US" sz="2400" dirty="0"/>
              <a:t>M</a:t>
            </a:r>
            <a:r>
              <a:rPr lang="en-US" sz="2400" dirty="0" smtClean="0"/>
              <a:t>any </a:t>
            </a:r>
            <a:r>
              <a:rPr lang="en-US" sz="2400" dirty="0"/>
              <a:t>dissimilarities do not satisfy one or </a:t>
            </a:r>
            <a:r>
              <a:rPr lang="en-US" sz="2400" dirty="0" smtClean="0"/>
              <a:t>more of </a:t>
            </a:r>
            <a:r>
              <a:rPr lang="en-US" sz="2400" dirty="0"/>
              <a:t>the metric properties. </a:t>
            </a:r>
            <a:r>
              <a:rPr lang="en-US" sz="2400" dirty="0" smtClean="0"/>
              <a:t>Like </a:t>
            </a:r>
            <a:r>
              <a:rPr lang="en-US" sz="2400" b="1" dirty="0" smtClean="0"/>
              <a:t>Time</a:t>
            </a:r>
            <a:r>
              <a:rPr lang="en-US" sz="2400" dirty="0" smtClean="0"/>
              <a:t> and </a:t>
            </a:r>
            <a:r>
              <a:rPr lang="en-US" sz="2400" b="1" dirty="0" smtClean="0"/>
              <a:t>Set</a:t>
            </a:r>
            <a:r>
              <a:rPr lang="en-US" sz="2400" dirty="0" smtClean="0"/>
              <a:t> differences</a:t>
            </a:r>
            <a:r>
              <a:rPr lang="en-US" sz="2400" dirty="0"/>
              <a:t/>
            </a:r>
            <a:br>
              <a:rPr lang="en-US" sz="2400" dirty="0"/>
            </a:br>
            <a:endParaRPr lang="en-US" altLang="en-US" sz="2400" dirty="0" smtClean="0">
              <a:solidFill>
                <a:srgbClr val="FF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A={1,2,3,4}</a:t>
            </a:r>
          </a:p>
          <a:p>
            <a:r>
              <a:rPr lang="en-US" dirty="0" smtClean="0"/>
              <a:t>B={2,3,4}</a:t>
            </a:r>
          </a:p>
          <a:p>
            <a:r>
              <a:rPr lang="en-US" dirty="0" smtClean="0"/>
              <a:t>A-B={1}</a:t>
            </a:r>
          </a:p>
          <a:p>
            <a:r>
              <a:rPr lang="en-US" dirty="0" smtClean="0"/>
              <a:t>B-A= ∅</a:t>
            </a:r>
          </a:p>
          <a:p>
            <a:r>
              <a:rPr lang="en-US" dirty="0" smtClean="0"/>
              <a:t>While dissimilarity or distance can not be ∅.</a:t>
            </a:r>
          </a:p>
          <a:p>
            <a:r>
              <a:rPr lang="en-US" dirty="0" smtClean="0"/>
              <a:t>It will be &gt;=0</a:t>
            </a:r>
          </a:p>
          <a:p>
            <a:r>
              <a:rPr lang="en-US" dirty="0" smtClean="0"/>
              <a:t>So it can be modified as</a:t>
            </a:r>
          </a:p>
          <a:p>
            <a:r>
              <a:rPr lang="en-US" dirty="0" smtClean="0"/>
              <a:t>d(</a:t>
            </a:r>
            <a:r>
              <a:rPr lang="en-US" dirty="0" err="1" smtClean="0"/>
              <a:t>A,B</a:t>
            </a:r>
            <a:r>
              <a:rPr lang="en-US" dirty="0" smtClean="0"/>
              <a:t>) = size(A-B)+size(B-A) = 1+0=1</a:t>
            </a:r>
          </a:p>
          <a:p>
            <a:endParaRPr lang="en-US" dirty="0"/>
          </a:p>
        </p:txBody>
      </p:sp>
      <p:sp>
        <p:nvSpPr>
          <p:cNvPr id="3" name="Title 2"/>
          <p:cNvSpPr>
            <a:spLocks noGrp="1"/>
          </p:cNvSpPr>
          <p:nvPr>
            <p:ph type="title"/>
          </p:nvPr>
        </p:nvSpPr>
        <p:spPr/>
        <p:txBody>
          <a:bodyPr/>
          <a:lstStyle/>
          <a:p>
            <a:r>
              <a:rPr lang="en-US" dirty="0" smtClean="0"/>
              <a:t>SETS NOT HOLD METRIC PROPERTIES</a:t>
            </a:r>
            <a:endParaRPr lang="en-US" dirty="0"/>
          </a:p>
        </p:txBody>
      </p:sp>
    </p:spTree>
    <p:extLst>
      <p:ext uri="{BB962C8B-B14F-4D97-AF65-F5344CB8AC3E}">
        <p14:creationId xmlns:p14="http://schemas.microsoft.com/office/powerpoint/2010/main" val="4235957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d(1pm,2pm)= 1 hour</a:t>
            </a:r>
          </a:p>
          <a:p>
            <a:r>
              <a:rPr lang="en-US" dirty="0"/>
              <a:t>d</a:t>
            </a:r>
            <a:r>
              <a:rPr lang="en-US" dirty="0" smtClean="0"/>
              <a:t>(2pm,1pm) = 23 hours</a:t>
            </a:r>
          </a:p>
          <a:p>
            <a:r>
              <a:rPr lang="en-US" dirty="0" smtClean="0"/>
              <a:t>If an event occurs at 2 pm then one have to wait for 23 hours to occur again.</a:t>
            </a:r>
            <a:endParaRPr lang="en-US" dirty="0"/>
          </a:p>
        </p:txBody>
      </p:sp>
      <p:sp>
        <p:nvSpPr>
          <p:cNvPr id="3" name="Title 2"/>
          <p:cNvSpPr>
            <a:spLocks noGrp="1"/>
          </p:cNvSpPr>
          <p:nvPr>
            <p:ph type="title"/>
          </p:nvPr>
        </p:nvSpPr>
        <p:spPr/>
        <p:txBody>
          <a:bodyPr/>
          <a:lstStyle/>
          <a:p>
            <a:r>
              <a:rPr lang="en-US" dirty="0" smtClean="0"/>
              <a:t>Time not hold metric property</a:t>
            </a:r>
            <a:endParaRPr lang="en-US" dirty="0"/>
          </a:p>
        </p:txBody>
      </p:sp>
    </p:spTree>
    <p:extLst>
      <p:ext uri="{BB962C8B-B14F-4D97-AF65-F5344CB8AC3E}">
        <p14:creationId xmlns:p14="http://schemas.microsoft.com/office/powerpoint/2010/main" val="195839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a:t>Similarities between Data Objects</a:t>
            </a:r>
            <a:endParaRPr lang="en-US" sz="40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6262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similarities, the </a:t>
            </a:r>
            <a:r>
              <a:rPr lang="en-US" b="1" dirty="0"/>
              <a:t>triangle</a:t>
            </a:r>
            <a:r>
              <a:rPr lang="en-US" dirty="0"/>
              <a:t> </a:t>
            </a:r>
            <a:r>
              <a:rPr lang="en-US" b="1" dirty="0"/>
              <a:t>inequality</a:t>
            </a:r>
            <a:r>
              <a:rPr lang="en-US" dirty="0"/>
              <a:t> </a:t>
            </a:r>
            <a:r>
              <a:rPr lang="en-US" dirty="0" smtClean="0"/>
              <a:t>typically does </a:t>
            </a:r>
            <a:r>
              <a:rPr lang="en-US" dirty="0"/>
              <a:t>not hold, but </a:t>
            </a:r>
            <a:r>
              <a:rPr lang="en-US" b="1" dirty="0"/>
              <a:t>symmetry</a:t>
            </a:r>
            <a:r>
              <a:rPr lang="en-US" dirty="0"/>
              <a:t> and </a:t>
            </a:r>
            <a:r>
              <a:rPr lang="en-US" b="1" dirty="0"/>
              <a:t>positivity</a:t>
            </a:r>
            <a:r>
              <a:rPr lang="en-US" dirty="0"/>
              <a:t> typically </a:t>
            </a:r>
            <a:r>
              <a:rPr lang="en-US" dirty="0" smtClean="0"/>
              <a:t>do:</a:t>
            </a:r>
          </a:p>
          <a:p>
            <a:pPr lvl="1"/>
            <a:r>
              <a:rPr lang="en-US" dirty="0" smtClean="0"/>
              <a:t>If s(x</a:t>
            </a:r>
            <a:r>
              <a:rPr lang="en-US" dirty="0"/>
              <a:t>, y) is the similarity </a:t>
            </a:r>
            <a:r>
              <a:rPr lang="en-US" dirty="0" smtClean="0"/>
              <a:t>between points </a:t>
            </a:r>
            <a:r>
              <a:rPr lang="en-US" dirty="0"/>
              <a:t>x and y, then the typical </a:t>
            </a:r>
            <a:r>
              <a:rPr lang="en-US" dirty="0">
                <a:solidFill>
                  <a:srgbClr val="FF0000"/>
                </a:solidFill>
              </a:rPr>
              <a:t>properties </a:t>
            </a:r>
            <a:r>
              <a:rPr lang="en-US" dirty="0" smtClean="0">
                <a:solidFill>
                  <a:srgbClr val="FF0000"/>
                </a:solidFill>
              </a:rPr>
              <a:t>of similarities</a:t>
            </a:r>
            <a:r>
              <a:rPr lang="en-US" dirty="0" smtClean="0"/>
              <a:t> </a:t>
            </a:r>
            <a:r>
              <a:rPr lang="en-US" dirty="0"/>
              <a:t>are the following </a:t>
            </a:r>
            <a:endParaRPr lang="en-US" dirty="0" smtClean="0"/>
          </a:p>
          <a:p>
            <a:pPr lvl="2"/>
            <a:r>
              <a:rPr lang="en-US" dirty="0" smtClean="0"/>
              <a:t>s(</a:t>
            </a:r>
            <a:r>
              <a:rPr lang="en-US" dirty="0" err="1" smtClean="0"/>
              <a:t>x,y</a:t>
            </a:r>
            <a:r>
              <a:rPr lang="en-US" dirty="0"/>
              <a:t>) </a:t>
            </a:r>
            <a:r>
              <a:rPr lang="en-US" dirty="0" smtClean="0"/>
              <a:t>= 1</a:t>
            </a:r>
            <a:r>
              <a:rPr lang="en-US" altLang="en-US" dirty="0"/>
              <a:t> (or maximum similarity)</a:t>
            </a:r>
            <a:r>
              <a:rPr lang="en-US" dirty="0" smtClean="0"/>
              <a:t> </a:t>
            </a:r>
            <a:r>
              <a:rPr lang="en-US" dirty="0"/>
              <a:t>only </a:t>
            </a:r>
            <a:r>
              <a:rPr lang="en-US" dirty="0" smtClean="0"/>
              <a:t>if x </a:t>
            </a:r>
            <a:r>
              <a:rPr lang="en-US" dirty="0"/>
              <a:t>=</a:t>
            </a:r>
            <a:r>
              <a:rPr lang="en-US" dirty="0" smtClean="0"/>
              <a:t> </a:t>
            </a:r>
            <a:r>
              <a:rPr lang="en-US" dirty="0"/>
              <a:t>y. (0 &lt; s </a:t>
            </a:r>
            <a:r>
              <a:rPr lang="en-US" dirty="0" smtClean="0"/>
              <a:t>≤ 1)</a:t>
            </a:r>
            <a:endParaRPr lang="en-US" dirty="0"/>
          </a:p>
          <a:p>
            <a:pPr lvl="2"/>
            <a:r>
              <a:rPr lang="en-US" dirty="0" smtClean="0"/>
              <a:t>s(</a:t>
            </a:r>
            <a:r>
              <a:rPr lang="en-US" dirty="0" err="1" smtClean="0"/>
              <a:t>x,y</a:t>
            </a:r>
            <a:r>
              <a:rPr lang="en-US" dirty="0"/>
              <a:t>) </a:t>
            </a:r>
            <a:r>
              <a:rPr lang="en-US" dirty="0" smtClean="0"/>
              <a:t>= </a:t>
            </a:r>
            <a:r>
              <a:rPr lang="en-US" dirty="0"/>
              <a:t>s(y, x) for all x and y. (Symmetry</a:t>
            </a:r>
            <a:r>
              <a:rPr lang="en-US" dirty="0" smtClean="0"/>
              <a:t>)</a:t>
            </a:r>
          </a:p>
          <a:p>
            <a:r>
              <a:rPr lang="en-US" dirty="0" smtClean="0"/>
              <a:t>But similarity some times can be converted into metric distance by</a:t>
            </a:r>
          </a:p>
          <a:p>
            <a:pPr lvl="1"/>
            <a:r>
              <a:rPr lang="en-US" dirty="0" smtClean="0"/>
              <a:t>Cosine and </a:t>
            </a:r>
            <a:r>
              <a:rPr lang="en-US" dirty="0" err="1" smtClean="0"/>
              <a:t>Jaccard</a:t>
            </a:r>
            <a:r>
              <a:rPr lang="en-US" dirty="0" smtClean="0"/>
              <a:t> similarity measure</a:t>
            </a:r>
          </a:p>
          <a:p>
            <a:pPr lvl="1"/>
            <a:endParaRPr lang="en-US" dirty="0"/>
          </a:p>
        </p:txBody>
      </p:sp>
      <p:sp>
        <p:nvSpPr>
          <p:cNvPr id="3" name="Title 2"/>
          <p:cNvSpPr>
            <a:spLocks noGrp="1"/>
          </p:cNvSpPr>
          <p:nvPr>
            <p:ph type="title"/>
          </p:nvPr>
        </p:nvSpPr>
        <p:spPr/>
        <p:txBody>
          <a:bodyPr/>
          <a:lstStyle/>
          <a:p>
            <a:r>
              <a:rPr lang="en-US" b="0" dirty="0"/>
              <a:t>Similarities between Data Objects</a:t>
            </a:r>
            <a:endParaRPr lang="en-US" dirty="0"/>
          </a:p>
        </p:txBody>
      </p:sp>
    </p:spTree>
    <p:extLst>
      <p:ext uri="{BB962C8B-B14F-4D97-AF65-F5344CB8AC3E}">
        <p14:creationId xmlns:p14="http://schemas.microsoft.com/office/powerpoint/2010/main" val="2109858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t>Consider </a:t>
            </a:r>
            <a:r>
              <a:rPr lang="en-US" sz="2400" dirty="0" smtClean="0"/>
              <a:t>an experiment </a:t>
            </a:r>
            <a:r>
              <a:rPr lang="en-US" sz="2400" dirty="0"/>
              <a:t>in which people are asked to classify a small set of characters </a:t>
            </a:r>
            <a:r>
              <a:rPr lang="en-US" sz="2400" dirty="0" smtClean="0"/>
              <a:t>as they </a:t>
            </a:r>
            <a:r>
              <a:rPr lang="en-US" sz="2400" dirty="0"/>
              <a:t>flash on a </a:t>
            </a:r>
            <a:r>
              <a:rPr lang="en-US" sz="2400" dirty="0" smtClean="0"/>
              <a:t>screen.</a:t>
            </a:r>
          </a:p>
          <a:p>
            <a:pPr algn="just"/>
            <a:r>
              <a:rPr lang="en-US" sz="2400" dirty="0"/>
              <a:t>The </a:t>
            </a:r>
            <a:r>
              <a:rPr lang="en-US" sz="2400" b="1" dirty="0"/>
              <a:t>confusion</a:t>
            </a:r>
            <a:r>
              <a:rPr lang="en-US" sz="2400" dirty="0"/>
              <a:t> </a:t>
            </a:r>
            <a:r>
              <a:rPr lang="en-US" sz="2400" b="1" dirty="0"/>
              <a:t>matrix</a:t>
            </a:r>
            <a:r>
              <a:rPr lang="en-US" sz="2400" dirty="0"/>
              <a:t> for this experiment </a:t>
            </a:r>
            <a:r>
              <a:rPr lang="en-US" sz="2400" dirty="0" smtClean="0"/>
              <a:t>record show often </a:t>
            </a:r>
            <a:r>
              <a:rPr lang="en-US" sz="2400" dirty="0"/>
              <a:t>each character is classified as </a:t>
            </a:r>
            <a:r>
              <a:rPr lang="en-US" sz="2400" dirty="0" smtClean="0"/>
              <a:t>itself </a:t>
            </a:r>
            <a:r>
              <a:rPr lang="en-US" sz="2400" dirty="0"/>
              <a:t>and how often each is classified </a:t>
            </a:r>
            <a:r>
              <a:rPr lang="en-US" sz="2400" dirty="0" smtClean="0"/>
              <a:t>as another character</a:t>
            </a:r>
          </a:p>
          <a:p>
            <a:pPr algn="just"/>
            <a:endParaRPr lang="en-US" sz="2400" dirty="0"/>
          </a:p>
          <a:p>
            <a:pPr algn="just"/>
            <a:endParaRPr lang="en-US" sz="2400" dirty="0" smtClean="0"/>
          </a:p>
          <a:p>
            <a:pPr algn="just"/>
            <a:endParaRPr lang="en-US" sz="2400" dirty="0"/>
          </a:p>
          <a:p>
            <a:pPr algn="just"/>
            <a:r>
              <a:rPr lang="en-US" sz="2400" dirty="0"/>
              <a:t>If we take these counts as a </a:t>
            </a:r>
            <a:r>
              <a:rPr lang="en-US" sz="2400" dirty="0" smtClean="0"/>
              <a:t>measure of </a:t>
            </a:r>
            <a:r>
              <a:rPr lang="en-US" sz="2400" dirty="0"/>
              <a:t>the similarity between </a:t>
            </a:r>
            <a:r>
              <a:rPr lang="en-US" sz="2400" dirty="0" smtClean="0"/>
              <a:t>two characters, then </a:t>
            </a:r>
            <a:r>
              <a:rPr lang="en-US" sz="2400" dirty="0"/>
              <a:t>we have a similarity measure</a:t>
            </a:r>
            <a:r>
              <a:rPr lang="en-US" sz="2400" dirty="0" smtClean="0"/>
              <a:t>, but </a:t>
            </a:r>
            <a:r>
              <a:rPr lang="en-US" sz="2400" dirty="0"/>
              <a:t>one </a:t>
            </a:r>
            <a:r>
              <a:rPr lang="en-US" sz="2400" dirty="0" smtClean="0"/>
              <a:t>that is </a:t>
            </a:r>
            <a:r>
              <a:rPr lang="en-US" sz="2400" dirty="0"/>
              <a:t>not symmetric</a:t>
            </a:r>
            <a:r>
              <a:rPr lang="en-US" sz="2400" dirty="0" smtClean="0"/>
              <a:t>. So can calculate:</a:t>
            </a:r>
          </a:p>
          <a:p>
            <a:pPr algn="just"/>
            <a:r>
              <a:rPr lang="en-US" sz="2400" dirty="0" smtClean="0"/>
              <a:t> </a:t>
            </a:r>
            <a:r>
              <a:rPr lang="en-US" sz="2400" dirty="0"/>
              <a:t/>
            </a:r>
            <a:br>
              <a:rPr lang="en-US" sz="2400" dirty="0"/>
            </a:br>
            <a:r>
              <a:rPr lang="en-US" sz="2400" dirty="0"/>
              <a:t/>
            </a:r>
            <a:br>
              <a:rPr lang="en-US" sz="2400" dirty="0"/>
            </a:br>
            <a:r>
              <a:rPr lang="en-US" sz="2400" dirty="0"/>
              <a:t/>
            </a:r>
            <a:br>
              <a:rPr lang="en-US" sz="2400" dirty="0"/>
            </a:br>
            <a:endParaRPr lang="en-US" sz="2400" dirty="0"/>
          </a:p>
        </p:txBody>
      </p:sp>
      <p:sp>
        <p:nvSpPr>
          <p:cNvPr id="3" name="Title 2"/>
          <p:cNvSpPr>
            <a:spLocks noGrp="1"/>
          </p:cNvSpPr>
          <p:nvPr>
            <p:ph type="title"/>
          </p:nvPr>
        </p:nvSpPr>
        <p:spPr/>
        <p:txBody>
          <a:bodyPr/>
          <a:lstStyle/>
          <a:p>
            <a:r>
              <a:rPr lang="en-US" sz="2400" b="0" dirty="0"/>
              <a:t>Example 2.L6 (A Non-symmetric Similarity Measure).</a:t>
            </a:r>
            <a:r>
              <a:rPr lang="en-US" sz="2400" dirty="0"/>
              <a:t> </a:t>
            </a:r>
          </a:p>
        </p:txBody>
      </p:sp>
      <p:graphicFrame>
        <p:nvGraphicFramePr>
          <p:cNvPr id="4" name="Content Placeholder 3"/>
          <p:cNvGraphicFramePr>
            <a:graphicFrameLocks/>
          </p:cNvGraphicFramePr>
          <p:nvPr>
            <p:extLst>
              <p:ext uri="{D42A27DB-BD31-4B8C-83A1-F6EECF244321}">
                <p14:modId xmlns:p14="http://schemas.microsoft.com/office/powerpoint/2010/main" val="2376476082"/>
              </p:ext>
            </p:extLst>
          </p:nvPr>
        </p:nvGraphicFramePr>
        <p:xfrm>
          <a:off x="3465830" y="3611880"/>
          <a:ext cx="2644140" cy="1112520"/>
        </p:xfrm>
        <a:graphic>
          <a:graphicData uri="http://schemas.openxmlformats.org/drawingml/2006/table">
            <a:tbl>
              <a:tblPr firstRow="1" bandRow="1">
                <a:tableStyleId>{5940675A-B579-460E-94D1-54222C63F5DA}</a:tableStyleId>
              </a:tblPr>
              <a:tblGrid>
                <a:gridCol w="1008380"/>
                <a:gridCol w="1008380"/>
                <a:gridCol w="627380"/>
              </a:tblGrid>
              <a:tr h="370840">
                <a:tc>
                  <a:txBody>
                    <a:bodyPr/>
                    <a:lstStyle/>
                    <a:p>
                      <a:pPr algn="ct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Zero - 0</a:t>
                      </a:r>
                    </a:p>
                  </a:txBody>
                  <a:tcPr/>
                </a:tc>
                <a:tc>
                  <a:txBody>
                    <a:bodyPr/>
                    <a:lstStyle/>
                    <a:p>
                      <a:pPr algn="ctr"/>
                      <a:r>
                        <a:rPr lang="en-US" b="1" dirty="0" smtClean="0"/>
                        <a:t>O</a:t>
                      </a:r>
                      <a:endParaRPr lang="en-US" b="1"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Zero - 0</a:t>
                      </a:r>
                    </a:p>
                  </a:txBody>
                  <a:tcPr/>
                </a:tc>
                <a:tc>
                  <a:txBody>
                    <a:bodyPr/>
                    <a:lstStyle/>
                    <a:p>
                      <a:pPr algn="ctr"/>
                      <a:r>
                        <a:rPr lang="en-US" dirty="0" smtClean="0"/>
                        <a:t>160</a:t>
                      </a:r>
                      <a:endParaRPr lang="en-US" dirty="0"/>
                    </a:p>
                  </a:txBody>
                  <a:tcPr/>
                </a:tc>
                <a:tc>
                  <a:txBody>
                    <a:bodyPr/>
                    <a:lstStyle/>
                    <a:p>
                      <a:pPr marL="0" algn="ctr" defTabSz="914400" rtl="0" eaLnBrk="1" latinLnBrk="0" hangingPunct="1"/>
                      <a:r>
                        <a:rPr lang="en-US" sz="1800" b="1" kern="1200" dirty="0" smtClean="0">
                          <a:solidFill>
                            <a:srgbClr val="FF0000"/>
                          </a:solidFill>
                          <a:latin typeface="+mn-lt"/>
                          <a:ea typeface="+mn-ea"/>
                          <a:cs typeface="+mn-cs"/>
                        </a:rPr>
                        <a:t>40</a:t>
                      </a:r>
                      <a:endParaRPr lang="en-US" sz="1800" b="1" kern="1200" dirty="0">
                        <a:solidFill>
                          <a:srgbClr val="FF0000"/>
                        </a:solidFill>
                        <a:latin typeface="+mn-lt"/>
                        <a:ea typeface="+mn-ea"/>
                        <a:cs typeface="+mn-cs"/>
                      </a:endParaRPr>
                    </a:p>
                  </a:txBody>
                  <a:tcPr/>
                </a:tc>
              </a:tr>
              <a:tr h="370840">
                <a:tc>
                  <a:txBody>
                    <a:bodyPr/>
                    <a:lstStyle/>
                    <a:p>
                      <a:pPr algn="ctr"/>
                      <a:r>
                        <a:rPr lang="en-US" b="1" dirty="0" smtClean="0"/>
                        <a:t>O</a:t>
                      </a:r>
                      <a:endParaRPr lang="en-US" b="1" dirty="0"/>
                    </a:p>
                  </a:txBody>
                  <a:tcPr/>
                </a:tc>
                <a:tc>
                  <a:txBody>
                    <a:bodyPr/>
                    <a:lstStyle/>
                    <a:p>
                      <a:pPr algn="ctr"/>
                      <a:r>
                        <a:rPr lang="en-US" b="1" dirty="0" smtClean="0">
                          <a:solidFill>
                            <a:srgbClr val="FF0000"/>
                          </a:solidFill>
                        </a:rPr>
                        <a:t>30</a:t>
                      </a:r>
                      <a:endParaRPr lang="en-US" b="1" dirty="0">
                        <a:solidFill>
                          <a:srgbClr val="FF0000"/>
                        </a:solidFill>
                      </a:endParaRPr>
                    </a:p>
                  </a:txBody>
                  <a:tcPr/>
                </a:tc>
                <a:tc>
                  <a:txBody>
                    <a:bodyPr/>
                    <a:lstStyle/>
                    <a:p>
                      <a:pPr algn="ctr"/>
                      <a:r>
                        <a:rPr lang="en-US" dirty="0" smtClean="0"/>
                        <a:t>170</a:t>
                      </a:r>
                      <a:endParaRPr lang="en-US" dirty="0"/>
                    </a:p>
                  </a:txBody>
                  <a:tcPr/>
                </a:tc>
              </a:tr>
            </a:tbl>
          </a:graphicData>
        </a:graphic>
      </p:graphicFrame>
      <p:pic>
        <p:nvPicPr>
          <p:cNvPr id="5" name="Picture 4"/>
          <p:cNvPicPr>
            <a:picLocks noChangeAspect="1"/>
          </p:cNvPicPr>
          <p:nvPr/>
        </p:nvPicPr>
        <p:blipFill>
          <a:blip r:embed="rId3"/>
          <a:stretch>
            <a:fillRect/>
          </a:stretch>
        </p:blipFill>
        <p:spPr>
          <a:xfrm>
            <a:off x="2057400" y="6100762"/>
            <a:ext cx="4619625" cy="447675"/>
          </a:xfrm>
          <a:prstGeom prst="rect">
            <a:avLst/>
          </a:prstGeom>
        </p:spPr>
      </p:pic>
    </p:spTree>
    <p:extLst>
      <p:ext uri="{BB962C8B-B14F-4D97-AF65-F5344CB8AC3E}">
        <p14:creationId xmlns:p14="http://schemas.microsoft.com/office/powerpoint/2010/main" val="856728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S(“</a:t>
            </a:r>
            <a:r>
              <a:rPr lang="en-US" dirty="0"/>
              <a:t>0”, “o”) =</a:t>
            </a:r>
            <a:r>
              <a:rPr lang="en-US" dirty="0" smtClean="0"/>
              <a:t>40/200*100 </a:t>
            </a:r>
            <a:r>
              <a:rPr lang="en-US" dirty="0"/>
              <a:t>= 20% </a:t>
            </a:r>
            <a:endParaRPr lang="en-US" dirty="0" smtClean="0"/>
          </a:p>
          <a:p>
            <a:pPr lvl="1"/>
            <a:r>
              <a:rPr lang="en-US" dirty="0" smtClean="0"/>
              <a:t>s</a:t>
            </a:r>
            <a:r>
              <a:rPr lang="en-US" dirty="0"/>
              <a:t>(“o”, “0”) = </a:t>
            </a:r>
            <a:r>
              <a:rPr lang="en-US" dirty="0" smtClean="0"/>
              <a:t>30/200*100 </a:t>
            </a:r>
            <a:r>
              <a:rPr lang="en-US" dirty="0"/>
              <a:t>= 15% </a:t>
            </a:r>
            <a:endParaRPr lang="en-US" dirty="0" smtClean="0"/>
          </a:p>
          <a:p>
            <a:r>
              <a:rPr lang="en-US" dirty="0" smtClean="0"/>
              <a:t>In </a:t>
            </a:r>
            <a:r>
              <a:rPr lang="en-US" dirty="0"/>
              <a:t>such situations, the similarity measure is often made symmetric by setting </a:t>
            </a:r>
            <a:endParaRPr lang="en-US" dirty="0" smtClean="0"/>
          </a:p>
          <a:p>
            <a:r>
              <a:rPr lang="en-US" dirty="0" smtClean="0"/>
              <a:t>s</a:t>
            </a:r>
            <a:r>
              <a:rPr lang="en-US" dirty="0"/>
              <a:t>’(</a:t>
            </a:r>
            <a:r>
              <a:rPr lang="en-US" dirty="0" err="1"/>
              <a:t>x,y</a:t>
            </a:r>
            <a:r>
              <a:rPr lang="en-US" dirty="0"/>
              <a:t>) = s’(</a:t>
            </a:r>
            <a:r>
              <a:rPr lang="en-US" dirty="0" err="1"/>
              <a:t>y,x</a:t>
            </a:r>
            <a:r>
              <a:rPr lang="en-US" dirty="0"/>
              <a:t>) = (s(</a:t>
            </a:r>
            <a:r>
              <a:rPr lang="en-US" dirty="0" err="1"/>
              <a:t>x,y</a:t>
            </a:r>
            <a:r>
              <a:rPr lang="en-US" dirty="0"/>
              <a:t>)+ (s(</a:t>
            </a:r>
            <a:r>
              <a:rPr lang="en-US" dirty="0" err="1"/>
              <a:t>y,x</a:t>
            </a:r>
            <a:r>
              <a:rPr lang="en-US" dirty="0"/>
              <a:t>))/2 </a:t>
            </a:r>
            <a:endParaRPr lang="en-US" dirty="0" smtClean="0"/>
          </a:p>
          <a:p>
            <a:r>
              <a:rPr lang="en-US" dirty="0" smtClean="0"/>
              <a:t>s</a:t>
            </a:r>
            <a:r>
              <a:rPr lang="en-US" dirty="0"/>
              <a:t>’(“0”, “o”)= s’(“o”, “0”)= (20+15)/2 = 17.5%</a:t>
            </a:r>
          </a:p>
        </p:txBody>
      </p:sp>
      <p:sp>
        <p:nvSpPr>
          <p:cNvPr id="3" name="Title 2"/>
          <p:cNvSpPr>
            <a:spLocks noGrp="1"/>
          </p:cNvSpPr>
          <p:nvPr>
            <p:ph type="title"/>
          </p:nvPr>
        </p:nvSpPr>
        <p:spPr/>
        <p:txBody>
          <a:bodyPr/>
          <a:lstStyle/>
          <a:p>
            <a:r>
              <a:rPr lang="en-US" sz="2400" b="0" dirty="0"/>
              <a:t>Example 2.L6 (A Non-symmetric Similarity Measure).</a:t>
            </a:r>
            <a:r>
              <a:rPr lang="en-US" sz="2400" dirty="0"/>
              <a:t> </a:t>
            </a:r>
          </a:p>
        </p:txBody>
      </p:sp>
    </p:spTree>
    <p:extLst>
      <p:ext uri="{BB962C8B-B14F-4D97-AF65-F5344CB8AC3E}">
        <p14:creationId xmlns:p14="http://schemas.microsoft.com/office/powerpoint/2010/main" val="3320073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Similarity Measures for Binary Data </a:t>
            </a:r>
            <a:r>
              <a:rPr lang="en-US" sz="2400" dirty="0" smtClean="0"/>
              <a:t>(Examples)</a:t>
            </a:r>
            <a:endParaRPr lang="en-US" sz="2400" dirty="0"/>
          </a:p>
        </p:txBody>
      </p:sp>
      <p:sp>
        <p:nvSpPr>
          <p:cNvPr id="5" name="Content Placeholder 4"/>
          <p:cNvSpPr>
            <a:spLocks noGrp="1"/>
          </p:cNvSpPr>
          <p:nvPr>
            <p:ph idx="1"/>
          </p:nvPr>
        </p:nvSpPr>
        <p:spPr/>
        <p:txBody>
          <a:bodyPr/>
          <a:lstStyle/>
          <a:p>
            <a:pPr algn="just"/>
            <a:r>
              <a:rPr lang="en-US" sz="2400" dirty="0"/>
              <a:t>Similarity measures between objects that contain only binary attributes are called </a:t>
            </a:r>
            <a:r>
              <a:rPr lang="en-US" sz="2400" b="1" dirty="0"/>
              <a:t>similarity</a:t>
            </a:r>
            <a:r>
              <a:rPr lang="en-US" sz="2400" dirty="0"/>
              <a:t> </a:t>
            </a:r>
            <a:r>
              <a:rPr lang="en-US" sz="2400" b="1" dirty="0"/>
              <a:t>coefficients</a:t>
            </a:r>
            <a:r>
              <a:rPr lang="en-US" sz="2400" dirty="0"/>
              <a:t>, and typically have values between 0 and 1. </a:t>
            </a:r>
            <a:endParaRPr lang="en-US" sz="2400" dirty="0" smtClean="0"/>
          </a:p>
          <a:p>
            <a:pPr lvl="1" algn="just"/>
            <a:r>
              <a:rPr lang="en-US" sz="2000" dirty="0" smtClean="0"/>
              <a:t>A </a:t>
            </a:r>
            <a:r>
              <a:rPr lang="en-US" sz="2000" dirty="0"/>
              <a:t>value of 1 indicates that the two objects are completely </a:t>
            </a:r>
            <a:r>
              <a:rPr lang="en-US" sz="2000" b="1" dirty="0"/>
              <a:t>similar</a:t>
            </a:r>
            <a:r>
              <a:rPr lang="en-US" sz="2000" dirty="0"/>
              <a:t>, </a:t>
            </a:r>
            <a:endParaRPr lang="en-US" sz="2000" dirty="0" smtClean="0"/>
          </a:p>
          <a:p>
            <a:pPr lvl="1" algn="just"/>
            <a:r>
              <a:rPr lang="en-US" sz="2000" dirty="0" smtClean="0"/>
              <a:t>while </a:t>
            </a:r>
            <a:r>
              <a:rPr lang="en-US" sz="2000" dirty="0"/>
              <a:t>a value of 0 indicates that the objects are </a:t>
            </a:r>
            <a:r>
              <a:rPr lang="en-US" sz="2000" b="1" dirty="0" smtClean="0"/>
              <a:t>dissimilar</a:t>
            </a:r>
            <a:r>
              <a:rPr lang="en-US" sz="2000" dirty="0"/>
              <a:t>. </a:t>
            </a:r>
            <a:endParaRPr lang="en-US" sz="2000" dirty="0" smtClean="0"/>
          </a:p>
          <a:p>
            <a:pPr algn="just"/>
            <a:r>
              <a:rPr lang="en-US" sz="2400" dirty="0" smtClean="0"/>
              <a:t>Let </a:t>
            </a:r>
            <a:r>
              <a:rPr lang="en-US" sz="2400" b="1" dirty="0"/>
              <a:t>x</a:t>
            </a:r>
            <a:r>
              <a:rPr lang="en-US" sz="2400" dirty="0"/>
              <a:t> and </a:t>
            </a:r>
            <a:r>
              <a:rPr lang="en-US" sz="2400" b="1" dirty="0"/>
              <a:t>y</a:t>
            </a:r>
            <a:r>
              <a:rPr lang="en-US" sz="2400" dirty="0"/>
              <a:t> be two objects that consist of n binary attributes. The comparison of 2 such objects, i.e. two binary vectors, leads to the following four quantities (frequencies</a:t>
            </a:r>
            <a:r>
              <a:rPr lang="en-US" sz="2400" dirty="0" smtClean="0"/>
              <a:t>)</a:t>
            </a:r>
          </a:p>
          <a:p>
            <a:pPr lvl="1"/>
            <a:r>
              <a:rPr lang="en-US" dirty="0"/>
              <a:t>f00= the number of attributes where x is 0 and y is 0 </a:t>
            </a:r>
          </a:p>
          <a:p>
            <a:pPr lvl="1"/>
            <a:r>
              <a:rPr lang="en-US" dirty="0"/>
              <a:t>f01= the number of attributes where x is 0 and y is 1 </a:t>
            </a:r>
          </a:p>
          <a:p>
            <a:pPr lvl="1"/>
            <a:r>
              <a:rPr lang="en-US" dirty="0"/>
              <a:t>f10= the number of attributes where x is 1 and y is 0 </a:t>
            </a:r>
          </a:p>
          <a:p>
            <a:pPr lvl="1"/>
            <a:r>
              <a:rPr lang="en-US" dirty="0"/>
              <a:t>f11= the number of attributes where x is 1and y is </a:t>
            </a:r>
            <a:r>
              <a:rPr lang="en-US" dirty="0" smtClean="0"/>
              <a:t>1</a:t>
            </a:r>
            <a:endParaRPr lang="en-US" dirty="0"/>
          </a:p>
        </p:txBody>
      </p:sp>
    </p:spTree>
    <p:extLst>
      <p:ext uri="{BB962C8B-B14F-4D97-AF65-F5344CB8AC3E}">
        <p14:creationId xmlns:p14="http://schemas.microsoft.com/office/powerpoint/2010/main" val="2603734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Simple Matching Coefficient (SMC) </a:t>
            </a:r>
            <a:endParaRPr lang="en-US" dirty="0" smtClean="0"/>
          </a:p>
          <a:p>
            <a:r>
              <a:rPr lang="en-US" dirty="0" err="1"/>
              <a:t>Jaccard</a:t>
            </a:r>
            <a:r>
              <a:rPr lang="en-US" dirty="0"/>
              <a:t> </a:t>
            </a:r>
            <a:r>
              <a:rPr lang="en-US" dirty="0" smtClean="0"/>
              <a:t>Coefficient</a:t>
            </a:r>
          </a:p>
          <a:p>
            <a:r>
              <a:rPr lang="en-US" dirty="0" smtClean="0"/>
              <a:t>Cosine similarity</a:t>
            </a:r>
          </a:p>
          <a:p>
            <a:r>
              <a:rPr lang="en-US" dirty="0" err="1" smtClean="0"/>
              <a:t>Corelation</a:t>
            </a:r>
            <a:endParaRPr lang="en-US" dirty="0" smtClean="0"/>
          </a:p>
          <a:p>
            <a:endParaRPr lang="en-US" dirty="0"/>
          </a:p>
        </p:txBody>
      </p:sp>
      <p:sp>
        <p:nvSpPr>
          <p:cNvPr id="3" name="Title 2"/>
          <p:cNvSpPr>
            <a:spLocks noGrp="1"/>
          </p:cNvSpPr>
          <p:nvPr>
            <p:ph type="title"/>
          </p:nvPr>
        </p:nvSpPr>
        <p:spPr/>
        <p:txBody>
          <a:bodyPr/>
          <a:lstStyle/>
          <a:p>
            <a:r>
              <a:rPr lang="en-US" dirty="0" smtClean="0"/>
              <a:t>Similarity measure</a:t>
            </a:r>
            <a:endParaRPr lang="en-US" dirty="0"/>
          </a:p>
        </p:txBody>
      </p:sp>
    </p:spTree>
    <p:extLst>
      <p:ext uri="{BB962C8B-B14F-4D97-AF65-F5344CB8AC3E}">
        <p14:creationId xmlns:p14="http://schemas.microsoft.com/office/powerpoint/2010/main" val="747375536"/>
      </p:ext>
    </p:extLst>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146486150</TotalTime>
  <Pages>3</Pages>
  <Words>6352</Words>
  <Application>Microsoft Office PowerPoint</Application>
  <PresentationFormat>On-screen Show (4:3)</PresentationFormat>
  <Paragraphs>811</Paragraphs>
  <Slides>126</Slides>
  <Notes>37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6</vt:i4>
      </vt:variant>
      <vt:variant>
        <vt:lpstr>Slide Titles</vt:lpstr>
      </vt:variant>
      <vt:variant>
        <vt:i4>126</vt:i4>
      </vt:variant>
    </vt:vector>
  </HeadingPairs>
  <TitlesOfParts>
    <vt:vector size="143" baseType="lpstr">
      <vt:lpstr>MS Mincho</vt:lpstr>
      <vt:lpstr>SimSun</vt:lpstr>
      <vt:lpstr>Aharoni</vt:lpstr>
      <vt:lpstr>Arial</vt:lpstr>
      <vt:lpstr>Helvetica</vt:lpstr>
      <vt:lpstr>Monotype Sorts</vt:lpstr>
      <vt:lpstr>Symbol</vt:lpstr>
      <vt:lpstr>Tahoma</vt:lpstr>
      <vt:lpstr>Times New Roman</vt:lpstr>
      <vt:lpstr>Wingdings</vt:lpstr>
      <vt:lpstr>LC.BRev.FY97</vt:lpstr>
      <vt:lpstr>Document</vt:lpstr>
      <vt:lpstr>VISIO</vt:lpstr>
      <vt:lpstr>Visio</vt:lpstr>
      <vt:lpstr>Equation</vt:lpstr>
      <vt:lpstr>Worksheet</vt:lpstr>
      <vt:lpstr>Bitmap Image</vt:lpstr>
      <vt:lpstr>Data Mining: Data</vt:lpstr>
      <vt:lpstr>What is Data?</vt:lpstr>
      <vt:lpstr>Attribute Values</vt:lpstr>
      <vt:lpstr>Measurement of Length </vt:lpstr>
      <vt:lpstr>Types of Attributes </vt:lpstr>
      <vt:lpstr>Types of Attributes </vt:lpstr>
      <vt:lpstr>Properties of Attribute Values </vt:lpstr>
      <vt:lpstr>PowerPoint Presentation</vt:lpstr>
      <vt:lpstr>PowerPoint Presentation</vt:lpstr>
      <vt:lpstr>Level of Measurement Decision Tree</vt:lpstr>
      <vt:lpstr>Discrete and Continuous Attributes </vt:lpstr>
      <vt:lpstr>Types of data sets </vt:lpstr>
      <vt:lpstr>Important Characteristics of Structured Data</vt:lpstr>
      <vt:lpstr>Record Data </vt:lpstr>
      <vt:lpstr>Data Matrix </vt:lpstr>
      <vt:lpstr>Document Data</vt:lpstr>
      <vt:lpstr>Transaction Data</vt:lpstr>
      <vt:lpstr>Graph Data </vt:lpstr>
      <vt:lpstr>Chemical Data </vt:lpstr>
      <vt:lpstr>Ordered Data </vt:lpstr>
      <vt:lpstr>Ordered Data </vt:lpstr>
      <vt:lpstr>Ordered Data</vt:lpstr>
      <vt:lpstr>Data Quality </vt:lpstr>
      <vt:lpstr>Noise</vt:lpstr>
      <vt:lpstr>Outliers</vt:lpstr>
      <vt:lpstr>Missing Values</vt:lpstr>
      <vt:lpstr>Estimate Missing Values</vt:lpstr>
      <vt:lpstr>Inconsistent Values </vt:lpstr>
      <vt:lpstr>Duplicate Data</vt:lpstr>
      <vt:lpstr>Data Preprocessing</vt:lpstr>
      <vt:lpstr>Data Preprocessing</vt:lpstr>
      <vt:lpstr>Aggregation</vt:lpstr>
      <vt:lpstr>Aggregation</vt:lpstr>
      <vt:lpstr>Sampling </vt:lpstr>
      <vt:lpstr>Sampling … </vt:lpstr>
      <vt:lpstr>Types of Sampling</vt:lpstr>
      <vt:lpstr>Sample Size and loss of information</vt:lpstr>
      <vt:lpstr>Sample Size</vt:lpstr>
      <vt:lpstr>Curse of Dimensionality</vt:lpstr>
      <vt:lpstr>Dimensionality Reduction</vt:lpstr>
      <vt:lpstr>Dimensionality Reduction: PCA</vt:lpstr>
      <vt:lpstr>Dimensionality Reduction: PCA</vt:lpstr>
      <vt:lpstr>eigenvectors</vt:lpstr>
      <vt:lpstr>Dimensionality Reduction: ISOMAP</vt:lpstr>
      <vt:lpstr>Dimensionality Reduction: PCA</vt:lpstr>
      <vt:lpstr>Feature Subset Selection</vt:lpstr>
      <vt:lpstr>Feature Subset Selection</vt:lpstr>
      <vt:lpstr>Feature Creation</vt:lpstr>
      <vt:lpstr>Mapping Data to a New Space</vt:lpstr>
      <vt:lpstr>Discretization and Binarization</vt:lpstr>
      <vt:lpstr>Binarization (Symmetric)</vt:lpstr>
      <vt:lpstr>Binarization(Asymmetric)</vt:lpstr>
      <vt:lpstr>Discretization of Continuous Attributes</vt:lpstr>
      <vt:lpstr>Discretization types</vt:lpstr>
      <vt:lpstr>Simple Discretization: Binning</vt:lpstr>
      <vt:lpstr>Discretization Without Using Class Labels </vt:lpstr>
      <vt:lpstr>Supervised (using class label) discretization</vt:lpstr>
      <vt:lpstr>Entropy</vt:lpstr>
      <vt:lpstr>Discretization Using Class Labels</vt:lpstr>
      <vt:lpstr>Categorical Attributes with Too Many Values </vt:lpstr>
      <vt:lpstr>Attribute Transformation</vt:lpstr>
      <vt:lpstr>Normal Distribution</vt:lpstr>
      <vt:lpstr>Normal Distribution</vt:lpstr>
      <vt:lpstr>Normal Distribution</vt:lpstr>
      <vt:lpstr>Normal Distribution</vt:lpstr>
      <vt:lpstr>Normal Distribution</vt:lpstr>
      <vt:lpstr>Normal Distribution</vt:lpstr>
      <vt:lpstr>Exercise on SPSS</vt:lpstr>
      <vt:lpstr>Similarity and Dissimilarity</vt:lpstr>
      <vt:lpstr>Similarity and Dissimilarity</vt:lpstr>
      <vt:lpstr>Transformations by proximity</vt:lpstr>
      <vt:lpstr>Transformations by proximity…</vt:lpstr>
      <vt:lpstr>Transformations by proximity…</vt:lpstr>
      <vt:lpstr>Similarity and Dissimilarity for Simple Attributes</vt:lpstr>
      <vt:lpstr>Similarity and Dissimilarity for Simple Attributes</vt:lpstr>
      <vt:lpstr>Similarity and Dissimilarity for Simple Attributes</vt:lpstr>
      <vt:lpstr>Dissimilarities between Data Objects </vt:lpstr>
      <vt:lpstr>Euclidean Distance</vt:lpstr>
      <vt:lpstr>PowerPoint Presentation</vt:lpstr>
      <vt:lpstr>Euclidean Distance</vt:lpstr>
      <vt:lpstr>Minkowski Distance</vt:lpstr>
      <vt:lpstr>Minkowski Distance: Examples</vt:lpstr>
      <vt:lpstr>Minkowski Distance</vt:lpstr>
      <vt:lpstr>PowerPoint Presentation</vt:lpstr>
      <vt:lpstr>Mahalanobis Distance</vt:lpstr>
      <vt:lpstr>Mahalanobis Distance</vt:lpstr>
      <vt:lpstr>Mahalanobis Distance</vt:lpstr>
      <vt:lpstr>Mahalanobis Distance</vt:lpstr>
      <vt:lpstr>Mahalanobis Distance</vt:lpstr>
      <vt:lpstr>Mahalanobis Distance</vt:lpstr>
      <vt:lpstr>Common Properties of a Distance</vt:lpstr>
      <vt:lpstr>SETS NOT HOLD METRIC PROPERTIES</vt:lpstr>
      <vt:lpstr>Time not hold metric property</vt:lpstr>
      <vt:lpstr>Similarities between Data Objects</vt:lpstr>
      <vt:lpstr>Similarities between Data Objects</vt:lpstr>
      <vt:lpstr>Example 2.L6 (A Non-symmetric Similarity Measure). </vt:lpstr>
      <vt:lpstr>Example 2.L6 (A Non-symmetric Similarity Measure). </vt:lpstr>
      <vt:lpstr>Similarity Measures for Binary Data (Examples)</vt:lpstr>
      <vt:lpstr>Similarity measure</vt:lpstr>
      <vt:lpstr>Simple Matching Coefficient (SMC)</vt:lpstr>
      <vt:lpstr>Jaccard Coefficient</vt:lpstr>
      <vt:lpstr>SMC versus Jaccard: Example</vt:lpstr>
      <vt:lpstr>Example #1 Jaccard Similarity</vt:lpstr>
      <vt:lpstr>Example #1 Jaccard Similarity</vt:lpstr>
      <vt:lpstr>Cosine Similarity (non-binary vector)</vt:lpstr>
      <vt:lpstr>Cosine Similarity</vt:lpstr>
      <vt:lpstr>Cosine Similarity…</vt:lpstr>
      <vt:lpstr>Cosine Similarity…</vt:lpstr>
      <vt:lpstr>Cosine Similarity…</vt:lpstr>
      <vt:lpstr>Calculate Cosine similarity</vt:lpstr>
      <vt:lpstr>Extended Jaccard Coefficient (Tanimoto)</vt:lpstr>
      <vt:lpstr>Extended Jacard Coefficient</vt:lpstr>
      <vt:lpstr>Correlation</vt:lpstr>
      <vt:lpstr>Correlation Formula</vt:lpstr>
      <vt:lpstr>Correlation Degree</vt:lpstr>
      <vt:lpstr>Visually Evaluating Correlation</vt:lpstr>
      <vt:lpstr>Linear/nonlinear, perfect, positive correlation</vt:lpstr>
      <vt:lpstr>PowerPoint Presentation</vt:lpstr>
      <vt:lpstr>Solved example Pearson correlation</vt:lpstr>
      <vt:lpstr>Find correlation</vt:lpstr>
      <vt:lpstr>Issues in Proximity Calculation </vt:lpstr>
      <vt:lpstr>1-The variables have different scale</vt:lpstr>
      <vt:lpstr>Using Weights to Combine Similarities</vt:lpstr>
      <vt:lpstr>Density</vt:lpstr>
      <vt:lpstr>Euclidean Density – Cell-based</vt:lpstr>
      <vt:lpstr>Euclidean Density – Center-based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subject/>
  <dc:creator>Computations</dc:creator>
  <cp:keywords/>
  <dc:description/>
  <cp:lastModifiedBy>GM</cp:lastModifiedBy>
  <cp:revision>715</cp:revision>
  <cp:lastPrinted>2001-08-28T17:59:37Z</cp:lastPrinted>
  <dcterms:created xsi:type="dcterms:W3CDTF">1998-03-18T13:44:31Z</dcterms:created>
  <dcterms:modified xsi:type="dcterms:W3CDTF">2017-02-08T05:00:27Z</dcterms:modified>
</cp:coreProperties>
</file>